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7" r:id="rId1"/>
  </p:sldMasterIdLst>
  <p:notesMasterIdLst>
    <p:notesMasterId r:id="rId40"/>
  </p:notesMasterIdLst>
  <p:sldIdLst>
    <p:sldId id="256" r:id="rId2"/>
    <p:sldId id="302" r:id="rId3"/>
    <p:sldId id="303" r:id="rId4"/>
    <p:sldId id="304" r:id="rId5"/>
    <p:sldId id="306" r:id="rId6"/>
    <p:sldId id="300" r:id="rId7"/>
    <p:sldId id="305" r:id="rId8"/>
    <p:sldId id="259" r:id="rId9"/>
    <p:sldId id="541" r:id="rId10"/>
    <p:sldId id="266" r:id="rId11"/>
    <p:sldId id="289" r:id="rId12"/>
    <p:sldId id="527" r:id="rId13"/>
    <p:sldId id="338" r:id="rId14"/>
    <p:sldId id="542" r:id="rId15"/>
    <p:sldId id="262" r:id="rId16"/>
    <p:sldId id="308" r:id="rId17"/>
    <p:sldId id="309" r:id="rId18"/>
    <p:sldId id="265" r:id="rId19"/>
    <p:sldId id="540" r:id="rId20"/>
    <p:sldId id="310" r:id="rId21"/>
    <p:sldId id="276" r:id="rId22"/>
    <p:sldId id="521" r:id="rId23"/>
    <p:sldId id="524" r:id="rId24"/>
    <p:sldId id="525" r:id="rId25"/>
    <p:sldId id="318" r:id="rId26"/>
    <p:sldId id="507" r:id="rId27"/>
    <p:sldId id="319" r:id="rId28"/>
    <p:sldId id="312" r:id="rId29"/>
    <p:sldId id="509" r:id="rId30"/>
    <p:sldId id="515" r:id="rId31"/>
    <p:sldId id="516" r:id="rId32"/>
    <p:sldId id="508" r:id="rId33"/>
    <p:sldId id="532" r:id="rId34"/>
    <p:sldId id="534" r:id="rId35"/>
    <p:sldId id="533" r:id="rId36"/>
    <p:sldId id="537" r:id="rId37"/>
    <p:sldId id="535" r:id="rId38"/>
    <p:sldId id="494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EBEE"/>
    <a:srgbClr val="56A4E2"/>
    <a:srgbClr val="00ACFF"/>
    <a:srgbClr val="00AAD6"/>
    <a:srgbClr val="0096FF"/>
    <a:srgbClr val="4495DC"/>
    <a:srgbClr val="59A7E7"/>
    <a:srgbClr val="82BEE5"/>
    <a:srgbClr val="A3A7C2"/>
    <a:srgbClr val="89C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32"/>
    <p:restoredTop sz="75481"/>
  </p:normalViewPr>
  <p:slideViewPr>
    <p:cSldViewPr snapToGrid="0">
      <p:cViewPr varScale="1">
        <p:scale>
          <a:sx n="99" d="100"/>
          <a:sy n="99" d="100"/>
        </p:scale>
        <p:origin x="184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amandadiekman/Dropbox/communion%20STEM/talks/earned%20degrees%202017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F:\writeup\interaction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'%women over time'!$B$1</c:f>
              <c:strCache>
                <c:ptCount val="1"/>
                <c:pt idx="0">
                  <c:v>law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time'!$B$2:$B$68</c:f>
              <c:numCache>
                <c:formatCode>0.00%</c:formatCode>
                <c:ptCount val="45"/>
                <c:pt idx="0">
                  <c:v>7.1178462774812004E-2</c:v>
                </c:pt>
                <c:pt idx="1">
                  <c:v>6.8829259327329501E-2</c:v>
                </c:pt>
                <c:pt idx="2">
                  <c:v>7.9691233229185796E-2</c:v>
                </c:pt>
                <c:pt idx="3">
                  <c:v>0.113892109390984</c:v>
                </c:pt>
                <c:pt idx="4">
                  <c:v>0.15070316766794101</c:v>
                </c:pt>
                <c:pt idx="5">
                  <c:v>0.192239804291952</c:v>
                </c:pt>
                <c:pt idx="6">
                  <c:v>0.22451911799202401</c:v>
                </c:pt>
                <c:pt idx="7">
                  <c:v>0.26001395267716998</c:v>
                </c:pt>
                <c:pt idx="8">
                  <c:v>0.28478100323808397</c:v>
                </c:pt>
                <c:pt idx="9">
                  <c:v>0.301680365809184</c:v>
                </c:pt>
                <c:pt idx="10">
                  <c:v>0.32391070986210102</c:v>
                </c:pt>
                <c:pt idx="11">
                  <c:v>0.33413909032813799</c:v>
                </c:pt>
                <c:pt idx="12">
                  <c:v>0.36097468320082499</c:v>
                </c:pt>
                <c:pt idx="13">
                  <c:v>0.368258943045499</c:v>
                </c:pt>
                <c:pt idx="14">
                  <c:v>0.38465231655597298</c:v>
                </c:pt>
                <c:pt idx="15">
                  <c:v>0.38974444816426701</c:v>
                </c:pt>
                <c:pt idx="16">
                  <c:v>0.40201353450188598</c:v>
                </c:pt>
                <c:pt idx="17">
                  <c:v>0.40483656807073998</c:v>
                </c:pt>
                <c:pt idx="18">
                  <c:v>0.40873884492338802</c:v>
                </c:pt>
                <c:pt idx="19">
                  <c:v>0.422255721529396</c:v>
                </c:pt>
                <c:pt idx="20">
                  <c:v>0.42962182105679297</c:v>
                </c:pt>
                <c:pt idx="21">
                  <c:v>0.426997528830313</c:v>
                </c:pt>
                <c:pt idx="22">
                  <c:v>0.42479281425239401</c:v>
                </c:pt>
                <c:pt idx="23">
                  <c:v>0.429977025272201</c:v>
                </c:pt>
                <c:pt idx="24">
                  <c:v>0.42585580319703198</c:v>
                </c:pt>
                <c:pt idx="25">
                  <c:v>0.43486994074520402</c:v>
                </c:pt>
                <c:pt idx="26">
                  <c:v>0.43741111305172298</c:v>
                </c:pt>
                <c:pt idx="27">
                  <c:v>0.443797513411813</c:v>
                </c:pt>
                <c:pt idx="28">
                  <c:v>0.44780044425153798</c:v>
                </c:pt>
                <c:pt idx="29">
                  <c:v>0.45905850283078198</c:v>
                </c:pt>
                <c:pt idx="30">
                  <c:v>0.47285246939636999</c:v>
                </c:pt>
                <c:pt idx="31">
                  <c:v>0.480413534799005</c:v>
                </c:pt>
                <c:pt idx="32">
                  <c:v>0.49020912790846499</c:v>
                </c:pt>
                <c:pt idx="33">
                  <c:v>0.49434206272227599</c:v>
                </c:pt>
                <c:pt idx="34">
                  <c:v>0.48651636229647899</c:v>
                </c:pt>
                <c:pt idx="35">
                  <c:v>0.47981123388581998</c:v>
                </c:pt>
                <c:pt idx="36">
                  <c:v>0.47622223244262502</c:v>
                </c:pt>
                <c:pt idx="37">
                  <c:v>0.47001302291576202</c:v>
                </c:pt>
                <c:pt idx="38">
                  <c:v>0.458281303212623</c:v>
                </c:pt>
                <c:pt idx="39">
                  <c:v>0.47269201280837098</c:v>
                </c:pt>
                <c:pt idx="40">
                  <c:v>0.471398662794624</c:v>
                </c:pt>
                <c:pt idx="41">
                  <c:v>0.47085800409085998</c:v>
                </c:pt>
                <c:pt idx="42">
                  <c:v>0.46407895580098701</c:v>
                </c:pt>
                <c:pt idx="43">
                  <c:v>0.46819884857900002</c:v>
                </c:pt>
                <c:pt idx="44">
                  <c:v>0.48006196282230701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8B-4144-B554-D8C47250B4DD}"/>
            </c:ext>
          </c:extLst>
        </c:ser>
        <c:ser>
          <c:idx val="1"/>
          <c:order val="1"/>
          <c:tx>
            <c:strRef>
              <c:f>'%women over time'!$C$1</c:f>
              <c:strCache>
                <c:ptCount val="1"/>
                <c:pt idx="0">
                  <c:v>medicine</c:v>
                </c:pt>
              </c:strCache>
            </c:strRef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time'!$C$2:$C$68</c:f>
              <c:numCache>
                <c:formatCode>0.00%</c:formatCode>
                <c:ptCount val="45"/>
                <c:pt idx="0">
                  <c:v>9.0705236013005897E-2</c:v>
                </c:pt>
                <c:pt idx="1">
                  <c:v>8.9700637631038596E-2</c:v>
                </c:pt>
                <c:pt idx="2">
                  <c:v>8.9162704957795699E-2</c:v>
                </c:pt>
                <c:pt idx="3">
                  <c:v>0.111218738992603</c:v>
                </c:pt>
                <c:pt idx="4">
                  <c:v>0.130874909616775</c:v>
                </c:pt>
                <c:pt idx="5">
                  <c:v>0.161924623864144</c:v>
                </c:pt>
                <c:pt idx="6">
                  <c:v>0.19092192259118901</c:v>
                </c:pt>
                <c:pt idx="7">
                  <c:v>0.214931017578262</c:v>
                </c:pt>
                <c:pt idx="8">
                  <c:v>0.23028540511294501</c:v>
                </c:pt>
                <c:pt idx="9">
                  <c:v>0.23392833176754799</c:v>
                </c:pt>
                <c:pt idx="10">
                  <c:v>0.24721057723315101</c:v>
                </c:pt>
                <c:pt idx="11">
                  <c:v>0.24958897179714201</c:v>
                </c:pt>
                <c:pt idx="12">
                  <c:v>0.26698527512270698</c:v>
                </c:pt>
                <c:pt idx="13">
                  <c:v>0.28166698286220199</c:v>
                </c:pt>
                <c:pt idx="14">
                  <c:v>0.30384639361635801</c:v>
                </c:pt>
                <c:pt idx="15">
                  <c:v>0.30844522524783502</c:v>
                </c:pt>
                <c:pt idx="16">
                  <c:v>0.32389162561576401</c:v>
                </c:pt>
                <c:pt idx="17">
                  <c:v>0.33077223596822503</c:v>
                </c:pt>
                <c:pt idx="18">
                  <c:v>0.33311772315653299</c:v>
                </c:pt>
                <c:pt idx="19">
                  <c:v>0.34175787728026502</c:v>
                </c:pt>
                <c:pt idx="20">
                  <c:v>0.35990161536927501</c:v>
                </c:pt>
                <c:pt idx="21">
                  <c:v>0.35734435478580301</c:v>
                </c:pt>
                <c:pt idx="22">
                  <c:v>0.37679479750177097</c:v>
                </c:pt>
                <c:pt idx="23">
                  <c:v>0.37896928682977599</c:v>
                </c:pt>
                <c:pt idx="24">
                  <c:v>0.38810581193280602</c:v>
                </c:pt>
                <c:pt idx="25">
                  <c:v>0.40936053712274301</c:v>
                </c:pt>
                <c:pt idx="26">
                  <c:v>0.41423158435553298</c:v>
                </c:pt>
                <c:pt idx="27">
                  <c:v>0.416104771784232</c:v>
                </c:pt>
                <c:pt idx="28">
                  <c:v>0.42462408430793003</c:v>
                </c:pt>
                <c:pt idx="29">
                  <c:v>0.42686118016485702</c:v>
                </c:pt>
                <c:pt idx="30">
                  <c:v>0.43335713821982702</c:v>
                </c:pt>
                <c:pt idx="31">
                  <c:v>0.44418192557590103</c:v>
                </c:pt>
                <c:pt idx="32">
                  <c:v>0.453172808301184</c:v>
                </c:pt>
                <c:pt idx="33">
                  <c:v>0.46425333506022498</c:v>
                </c:pt>
                <c:pt idx="34">
                  <c:v>0.47280253541168099</c:v>
                </c:pt>
                <c:pt idx="35">
                  <c:v>0.48883856357166</c:v>
                </c:pt>
                <c:pt idx="36">
                  <c:v>0.49224411951684699</c:v>
                </c:pt>
                <c:pt idx="37">
                  <c:v>0.49284162086156202</c:v>
                </c:pt>
                <c:pt idx="38">
                  <c:v>0.489335084756365</c:v>
                </c:pt>
                <c:pt idx="39">
                  <c:v>0.48226950354609899</c:v>
                </c:pt>
                <c:pt idx="40">
                  <c:v>0.48401826484018301</c:v>
                </c:pt>
                <c:pt idx="41">
                  <c:v>0.47958882259112701</c:v>
                </c:pt>
                <c:pt idx="42">
                  <c:v>0.48007414272474502</c:v>
                </c:pt>
                <c:pt idx="43">
                  <c:v>0.47557373324244501</c:v>
                </c:pt>
                <c:pt idx="44">
                  <c:v>0.47776199322478402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8B-4144-B554-D8C47250B4DD}"/>
            </c:ext>
          </c:extLst>
        </c:ser>
        <c:ser>
          <c:idx val="2"/>
          <c:order val="2"/>
          <c:tx>
            <c:strRef>
              <c:f>'%women over time'!$D$1</c:f>
              <c:strCache>
                <c:ptCount val="1"/>
                <c:pt idx="0">
                  <c:v>dentistry</c:v>
                </c:pt>
              </c:strCache>
            </c:strRef>
          </c:tx>
          <c:spPr>
            <a:ln w="25400">
              <a:solidFill>
                <a:srgbClr val="90713A"/>
              </a:solidFill>
              <a:prstDash val="solid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time'!$D$2:$D$68</c:f>
              <c:numCache>
                <c:formatCode>0.00%</c:formatCode>
                <c:ptCount val="45"/>
                <c:pt idx="0">
                  <c:v>1.1214953271028E-2</c:v>
                </c:pt>
                <c:pt idx="1">
                  <c:v>1.11341273951321E-2</c:v>
                </c:pt>
                <c:pt idx="2">
                  <c:v>1.35903138127008E-2</c:v>
                </c:pt>
                <c:pt idx="3">
                  <c:v>1.9144144144144101E-2</c:v>
                </c:pt>
                <c:pt idx="4">
                  <c:v>3.0588728263146899E-2</c:v>
                </c:pt>
                <c:pt idx="5">
                  <c:v>4.3870967741935503E-2</c:v>
                </c:pt>
                <c:pt idx="6">
                  <c:v>7.2790969248734905E-2</c:v>
                </c:pt>
                <c:pt idx="7">
                  <c:v>0.109076893428406</c:v>
                </c:pt>
                <c:pt idx="8">
                  <c:v>0.117776959882223</c:v>
                </c:pt>
                <c:pt idx="9">
                  <c:v>0.13313046785850099</c:v>
                </c:pt>
                <c:pt idx="10">
                  <c:v>0.144322344322344</c:v>
                </c:pt>
                <c:pt idx="11">
                  <c:v>0.154297614539947</c:v>
                </c:pt>
                <c:pt idx="12">
                  <c:v>0.170814682184423</c:v>
                </c:pt>
                <c:pt idx="13">
                  <c:v>0.19633850177470599</c:v>
                </c:pt>
                <c:pt idx="14">
                  <c:v>0.20715489792095901</c:v>
                </c:pt>
                <c:pt idx="15">
                  <c:v>0.22572334522394</c:v>
                </c:pt>
                <c:pt idx="16">
                  <c:v>0.24003374815439801</c:v>
                </c:pt>
                <c:pt idx="17">
                  <c:v>0.26289926289926302</c:v>
                </c:pt>
                <c:pt idx="18">
                  <c:v>0.267526377491207</c:v>
                </c:pt>
                <c:pt idx="19">
                  <c:v>0.30878048780487799</c:v>
                </c:pt>
                <c:pt idx="20">
                  <c:v>0.32143822654771598</c:v>
                </c:pt>
                <c:pt idx="21">
                  <c:v>0.32340662399109399</c:v>
                </c:pt>
                <c:pt idx="22">
                  <c:v>0.33897364771151201</c:v>
                </c:pt>
                <c:pt idx="23">
                  <c:v>0.384737259044098</c:v>
                </c:pt>
                <c:pt idx="24">
                  <c:v>0.36361303566846298</c:v>
                </c:pt>
                <c:pt idx="25">
                  <c:v>0.35785772247768499</c:v>
                </c:pt>
                <c:pt idx="26">
                  <c:v>0.36918604651162801</c:v>
                </c:pt>
                <c:pt idx="27">
                  <c:v>0.382440476190476</c:v>
                </c:pt>
                <c:pt idx="28">
                  <c:v>0.35472972972972999</c:v>
                </c:pt>
                <c:pt idx="29">
                  <c:v>0.40070588235294102</c:v>
                </c:pt>
                <c:pt idx="30">
                  <c:v>0.386016852653154</c:v>
                </c:pt>
                <c:pt idx="31">
                  <c:v>0.38476055673507897</c:v>
                </c:pt>
                <c:pt idx="32">
                  <c:v>0.38918296892980397</c:v>
                </c:pt>
                <c:pt idx="33">
                  <c:v>0.41591695501730103</c:v>
                </c:pt>
                <c:pt idx="34">
                  <c:v>0.43758419398293702</c:v>
                </c:pt>
                <c:pt idx="35">
                  <c:v>0.44520391888812899</c:v>
                </c:pt>
                <c:pt idx="36">
                  <c:v>0.44560487380330699</c:v>
                </c:pt>
                <c:pt idx="37">
                  <c:v>0.44504692387904099</c:v>
                </c:pt>
                <c:pt idx="38">
                  <c:v>0.46380642537616901</c:v>
                </c:pt>
                <c:pt idx="39">
                  <c:v>0.45772421967601701</c:v>
                </c:pt>
                <c:pt idx="40">
                  <c:v>0.45493985407217502</c:v>
                </c:pt>
                <c:pt idx="41">
                  <c:v>0.462125660598943</c:v>
                </c:pt>
                <c:pt idx="42">
                  <c:v>0.48131826020310398</c:v>
                </c:pt>
                <c:pt idx="43">
                  <c:v>0.474939892731644</c:v>
                </c:pt>
                <c:pt idx="44">
                  <c:v>0.47902338376891301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8B-4144-B554-D8C47250B4DD}"/>
            </c:ext>
          </c:extLst>
        </c:ser>
        <c:ser>
          <c:idx val="3"/>
          <c:order val="3"/>
          <c:tx>
            <c:strRef>
              <c:f>'%women over time'!$E$1</c:f>
              <c:strCache>
                <c:ptCount val="1"/>
                <c:pt idx="0">
                  <c:v>business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time'!$E$2:$E$68</c:f>
              <c:numCache>
                <c:formatCode>0.00%</c:formatCode>
                <c:ptCount val="45"/>
                <c:pt idx="0">
                  <c:v>2.7131782945736399E-2</c:v>
                </c:pt>
                <c:pt idx="1">
                  <c:v>2.1689497716895E-2</c:v>
                </c:pt>
                <c:pt idx="2">
                  <c:v>5.7797164667393701E-2</c:v>
                </c:pt>
                <c:pt idx="3">
                  <c:v>5.3145336225596501E-2</c:v>
                </c:pt>
                <c:pt idx="4">
                  <c:v>4.1533546325878599E-2</c:v>
                </c:pt>
                <c:pt idx="5">
                  <c:v>5.5187637969094899E-2</c:v>
                </c:pt>
                <c:pt idx="6">
                  <c:v>6.4362336114421895E-2</c:v>
                </c:pt>
                <c:pt idx="7">
                  <c:v>8.8729016786570705E-2</c:v>
                </c:pt>
                <c:pt idx="8">
                  <c:v>0.117370892018779</c:v>
                </c:pt>
                <c:pt idx="9">
                  <c:v>0.152542372881356</c:v>
                </c:pt>
                <c:pt idx="10">
                  <c:v>0.15099009900990101</c:v>
                </c:pt>
                <c:pt idx="11">
                  <c:v>0.181598062953995</c:v>
                </c:pt>
                <c:pt idx="12">
                  <c:v>0.17142857142857101</c:v>
                </c:pt>
                <c:pt idx="13">
                  <c:v>0.21490280777537801</c:v>
                </c:pt>
                <c:pt idx="14">
                  <c:v>0.171704957678355</c:v>
                </c:pt>
                <c:pt idx="15">
                  <c:v>0.21993499458288199</c:v>
                </c:pt>
                <c:pt idx="16">
                  <c:v>0.23917137476459499</c:v>
                </c:pt>
                <c:pt idx="17">
                  <c:v>0.238005644402634</c:v>
                </c:pt>
                <c:pt idx="18">
                  <c:v>0.27272727272727298</c:v>
                </c:pt>
                <c:pt idx="19">
                  <c:v>0.25160109789570001</c:v>
                </c:pt>
                <c:pt idx="20">
                  <c:v>0.26075949367088602</c:v>
                </c:pt>
                <c:pt idx="21">
                  <c:v>0.23268921095008099</c:v>
                </c:pt>
                <c:pt idx="22">
                  <c:v>0.28008915304606202</c:v>
                </c:pt>
                <c:pt idx="23">
                  <c:v>0.28152492668621698</c:v>
                </c:pt>
                <c:pt idx="24">
                  <c:v>0.27318475916606799</c:v>
                </c:pt>
                <c:pt idx="25">
                  <c:v>0.28843338213762798</c:v>
                </c:pt>
                <c:pt idx="26">
                  <c:v>0.29116766467065902</c:v>
                </c:pt>
                <c:pt idx="27">
                  <c:v>0.31395348837209303</c:v>
                </c:pt>
                <c:pt idx="28">
                  <c:v>0.298084929225645</c:v>
                </c:pt>
                <c:pt idx="29">
                  <c:v>0.31993299832495797</c:v>
                </c:pt>
                <c:pt idx="30">
                  <c:v>0.336440677966102</c:v>
                </c:pt>
                <c:pt idx="31">
                  <c:v>0.35467128027681699</c:v>
                </c:pt>
                <c:pt idx="32">
                  <c:v>0.34504792332268402</c:v>
                </c:pt>
                <c:pt idx="33">
                  <c:v>0.351789331532748</c:v>
                </c:pt>
                <c:pt idx="34">
                  <c:v>0.39853137516688902</c:v>
                </c:pt>
                <c:pt idx="35">
                  <c:v>0.38690824079485697</c:v>
                </c:pt>
                <c:pt idx="36">
                  <c:v>0.41448989650073897</c:v>
                </c:pt>
                <c:pt idx="37">
                  <c:v>0.40019193857965402</c:v>
                </c:pt>
                <c:pt idx="38">
                  <c:v>0.38671691003297198</c:v>
                </c:pt>
                <c:pt idx="39">
                  <c:v>0.40506891951978702</c:v>
                </c:pt>
                <c:pt idx="40">
                  <c:v>0.40638670166229202</c:v>
                </c:pt>
                <c:pt idx="41">
                  <c:v>0.42434988179668998</c:v>
                </c:pt>
                <c:pt idx="42">
                  <c:v>0.43246110325318199</c:v>
                </c:pt>
                <c:pt idx="43">
                  <c:v>0.43336623889437298</c:v>
                </c:pt>
                <c:pt idx="44">
                  <c:v>0.44929396662387699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8B-4144-B554-D8C47250B4DD}"/>
            </c:ext>
          </c:extLst>
        </c:ser>
        <c:ser>
          <c:idx val="4"/>
          <c:order val="4"/>
          <c:tx>
            <c:strRef>
              <c:f>'%women over time'!$F$1</c:f>
              <c:strCache>
                <c:ptCount val="1"/>
                <c:pt idx="0">
                  <c:v>physical sciences</c:v>
                </c:pt>
              </c:strCache>
            </c:strRef>
          </c:tx>
          <c:spPr>
            <a:ln w="25400">
              <a:solidFill>
                <a:srgbClr val="33CCCC"/>
              </a:solidFill>
              <a:prstDash val="lgDash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time'!$F$2:$F$68</c:f>
              <c:numCache>
                <c:formatCode>0.00%</c:formatCode>
                <c:ptCount val="45"/>
                <c:pt idx="0">
                  <c:v>5.5966697502312701E-2</c:v>
                </c:pt>
                <c:pt idx="1">
                  <c:v>6.6257668711656406E-2</c:v>
                </c:pt>
                <c:pt idx="2">
                  <c:v>6.63973744004039E-2</c:v>
                </c:pt>
                <c:pt idx="3">
                  <c:v>6.9139966273187206E-2</c:v>
                </c:pt>
                <c:pt idx="4">
                  <c:v>8.1912216941571095E-2</c:v>
                </c:pt>
                <c:pt idx="5">
                  <c:v>8.5891381345926804E-2</c:v>
                </c:pt>
                <c:pt idx="6">
                  <c:v>9.52959028831563E-2</c:v>
                </c:pt>
                <c:pt idx="7">
                  <c:v>0.100878620240807</c:v>
                </c:pt>
                <c:pt idx="8">
                  <c:v>0.11238157464880801</c:v>
                </c:pt>
                <c:pt idx="9">
                  <c:v>0.123193166885677</c:v>
                </c:pt>
                <c:pt idx="10">
                  <c:v>0.119806763285024</c:v>
                </c:pt>
                <c:pt idx="11">
                  <c:v>0.13616759088108399</c:v>
                </c:pt>
                <c:pt idx="12">
                  <c:v>0.13907902924704399</c:v>
                </c:pt>
                <c:pt idx="13">
                  <c:v>0.146833894157235</c:v>
                </c:pt>
                <c:pt idx="14">
                  <c:v>0.16154075843535401</c:v>
                </c:pt>
                <c:pt idx="15">
                  <c:v>0.16330587901164401</c:v>
                </c:pt>
                <c:pt idx="16">
                  <c:v>0.17222375310002799</c:v>
                </c:pt>
                <c:pt idx="17">
                  <c:v>0.17908461947844601</c:v>
                </c:pt>
                <c:pt idx="18">
                  <c:v>0.19736495388669301</c:v>
                </c:pt>
                <c:pt idx="19">
                  <c:v>0.19144800777453799</c:v>
                </c:pt>
                <c:pt idx="20">
                  <c:v>0.19562146892655399</c:v>
                </c:pt>
                <c:pt idx="21">
                  <c:v>0.215851987208771</c:v>
                </c:pt>
                <c:pt idx="22">
                  <c:v>0.21637694419030201</c:v>
                </c:pt>
                <c:pt idx="23">
                  <c:v>0.21388650042992299</c:v>
                </c:pt>
                <c:pt idx="24">
                  <c:v>0.23250111457868899</c:v>
                </c:pt>
                <c:pt idx="25">
                  <c:v>0.227936369579429</c:v>
                </c:pt>
                <c:pt idx="26">
                  <c:v>0.22706065318818</c:v>
                </c:pt>
                <c:pt idx="27">
                  <c:v>0.248475609756098</c:v>
                </c:pt>
                <c:pt idx="28">
                  <c:v>0.24190115866635101</c:v>
                </c:pt>
                <c:pt idx="29">
                  <c:v>0.25267612646253401</c:v>
                </c:pt>
                <c:pt idx="30">
                  <c:v>0.265625</c:v>
                </c:pt>
                <c:pt idx="31">
                  <c:v>0.27667364016736401</c:v>
                </c:pt>
                <c:pt idx="32">
                  <c:v>0.27545062198527498</c:v>
                </c:pt>
                <c:pt idx="33">
                  <c:v>0.27482854965709902</c:v>
                </c:pt>
                <c:pt idx="34">
                  <c:v>0.277071563088512</c:v>
                </c:pt>
                <c:pt idx="35">
                  <c:v>0.29814735028005201</c:v>
                </c:pt>
                <c:pt idx="36">
                  <c:v>0.31481848839516002</c:v>
                </c:pt>
                <c:pt idx="37">
                  <c:v>0.29655586704044901</c:v>
                </c:pt>
                <c:pt idx="38">
                  <c:v>0.321367194958946</c:v>
                </c:pt>
                <c:pt idx="39">
                  <c:v>0.32754195459032598</c:v>
                </c:pt>
                <c:pt idx="40">
                  <c:v>0.31860245514636398</c:v>
                </c:pt>
                <c:pt idx="41">
                  <c:v>0.32793296089385499</c:v>
                </c:pt>
                <c:pt idx="42">
                  <c:v>0.338774029742474</c:v>
                </c:pt>
                <c:pt idx="43">
                  <c:v>0.33293145022390602</c:v>
                </c:pt>
                <c:pt idx="44">
                  <c:v>0.342950369225485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58B-4144-B554-D8C47250B4DD}"/>
            </c:ext>
          </c:extLst>
        </c:ser>
        <c:ser>
          <c:idx val="5"/>
          <c:order val="5"/>
          <c:tx>
            <c:strRef>
              <c:f>'%women over time'!$G$1</c:f>
              <c:strCache>
                <c:ptCount val="1"/>
                <c:pt idx="0">
                  <c:v>math/stats</c:v>
                </c:pt>
              </c:strCache>
            </c:strRef>
          </c:tx>
          <c:spPr>
            <a:ln w="25400">
              <a:solidFill>
                <a:srgbClr val="FF9900"/>
              </a:solidFill>
              <a:prstDash val="lgDash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time'!$G$2:$G$68</c:f>
              <c:numCache>
                <c:formatCode>0.00%</c:formatCode>
                <c:ptCount val="45"/>
                <c:pt idx="0">
                  <c:v>7.7564637197664696E-2</c:v>
                </c:pt>
                <c:pt idx="1">
                  <c:v>7.8900709219858201E-2</c:v>
                </c:pt>
                <c:pt idx="2">
                  <c:v>9.5505617977528101E-2</c:v>
                </c:pt>
                <c:pt idx="3">
                  <c:v>9.6993210475266697E-2</c:v>
                </c:pt>
                <c:pt idx="4">
                  <c:v>0.112820512820513</c:v>
                </c:pt>
                <c:pt idx="5">
                  <c:v>0.10981308411215</c:v>
                </c:pt>
                <c:pt idx="6">
                  <c:v>0.13244228432563801</c:v>
                </c:pt>
                <c:pt idx="7">
                  <c:v>0.154037267080745</c:v>
                </c:pt>
                <c:pt idx="8">
                  <c:v>0.167123287671233</c:v>
                </c:pt>
                <c:pt idx="9">
                  <c:v>0.138121546961326</c:v>
                </c:pt>
                <c:pt idx="10">
                  <c:v>0.15659340659340701</c:v>
                </c:pt>
                <c:pt idx="11">
                  <c:v>0.13803230543318601</c:v>
                </c:pt>
                <c:pt idx="12">
                  <c:v>0.166427546628407</c:v>
                </c:pt>
                <c:pt idx="13">
                  <c:v>0.18129496402877701</c:v>
                </c:pt>
                <c:pt idx="14">
                  <c:v>0.155937052932761</c:v>
                </c:pt>
                <c:pt idx="15">
                  <c:v>0.16711590296496001</c:v>
                </c:pt>
                <c:pt idx="16">
                  <c:v>0.17289073305670799</c:v>
                </c:pt>
                <c:pt idx="17">
                  <c:v>0.16666666666666699</c:v>
                </c:pt>
                <c:pt idx="18">
                  <c:v>0.191685912240185</c:v>
                </c:pt>
                <c:pt idx="19">
                  <c:v>0.177753544165758</c:v>
                </c:pt>
                <c:pt idx="20">
                  <c:v>0.19222903885480599</c:v>
                </c:pt>
                <c:pt idx="21">
                  <c:v>0.21278625954198499</c:v>
                </c:pt>
                <c:pt idx="22">
                  <c:v>0.23813708260105401</c:v>
                </c:pt>
                <c:pt idx="23">
                  <c:v>0.21777777777777799</c:v>
                </c:pt>
                <c:pt idx="24">
                  <c:v>0.22184589331075399</c:v>
                </c:pt>
                <c:pt idx="25">
                  <c:v>0.20639032815198599</c:v>
                </c:pt>
                <c:pt idx="26">
                  <c:v>0.240740740740741</c:v>
                </c:pt>
                <c:pt idx="27">
                  <c:v>0.25679012345678998</c:v>
                </c:pt>
                <c:pt idx="28">
                  <c:v>0.26330275229357802</c:v>
                </c:pt>
                <c:pt idx="29">
                  <c:v>0.25302325581395302</c:v>
                </c:pt>
                <c:pt idx="30">
                  <c:v>0.28284854563691098</c:v>
                </c:pt>
                <c:pt idx="31">
                  <c:v>0.28710725893824501</c:v>
                </c:pt>
                <c:pt idx="32">
                  <c:v>0.27110228401191699</c:v>
                </c:pt>
                <c:pt idx="33">
                  <c:v>0.281132075471698</c:v>
                </c:pt>
                <c:pt idx="34">
                  <c:v>0.28486394557823103</c:v>
                </c:pt>
                <c:pt idx="35">
                  <c:v>0.29543696829079702</c:v>
                </c:pt>
                <c:pt idx="36">
                  <c:v>0.297557364914878</c:v>
                </c:pt>
                <c:pt idx="37">
                  <c:v>0.310294117647059</c:v>
                </c:pt>
                <c:pt idx="38">
                  <c:v>0.31009771986970702</c:v>
                </c:pt>
                <c:pt idx="39">
                  <c:v>0.29949874686716799</c:v>
                </c:pt>
                <c:pt idx="40">
                  <c:v>0.28625472887768</c:v>
                </c:pt>
                <c:pt idx="41">
                  <c:v>0.28220491312162999</c:v>
                </c:pt>
                <c:pt idx="42">
                  <c:v>0.29127811300054901</c:v>
                </c:pt>
                <c:pt idx="43">
                  <c:v>0.28878153515834698</c:v>
                </c:pt>
                <c:pt idx="44">
                  <c:v>0.27928928373126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58B-4144-B554-D8C47250B4DD}"/>
            </c:ext>
          </c:extLst>
        </c:ser>
        <c:ser>
          <c:idx val="6"/>
          <c:order val="6"/>
          <c:tx>
            <c:strRef>
              <c:f>'%women over time'!$H$1</c:f>
              <c:strCache>
                <c:ptCount val="1"/>
                <c:pt idx="0">
                  <c:v>computer science</c:v>
                </c:pt>
              </c:strCache>
            </c:strRef>
          </c:tx>
          <c:spPr>
            <a:ln w="25400">
              <a:solidFill>
                <a:srgbClr val="63AAFE"/>
              </a:solidFill>
              <a:prstDash val="lgDash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time'!$H$2:$H$68</c:f>
              <c:numCache>
                <c:formatCode>0.00%</c:formatCode>
                <c:ptCount val="45"/>
                <c:pt idx="0">
                  <c:v>2.34375E-2</c:v>
                </c:pt>
                <c:pt idx="1">
                  <c:v>7.1856287425149698E-2</c:v>
                </c:pt>
                <c:pt idx="2">
                  <c:v>7.6530612244898003E-2</c:v>
                </c:pt>
                <c:pt idx="3">
                  <c:v>4.54545454545454E-2</c:v>
                </c:pt>
                <c:pt idx="4">
                  <c:v>6.5727699530516395E-2</c:v>
                </c:pt>
                <c:pt idx="5">
                  <c:v>9.4262295081967207E-2</c:v>
                </c:pt>
                <c:pt idx="6">
                  <c:v>8.7962962962962896E-2</c:v>
                </c:pt>
                <c:pt idx="7">
                  <c:v>7.6530612244898003E-2</c:v>
                </c:pt>
                <c:pt idx="8">
                  <c:v>0.12711864406779699</c:v>
                </c:pt>
                <c:pt idx="9">
                  <c:v>0.1125</c:v>
                </c:pt>
                <c:pt idx="10">
                  <c:v>9.9206349206349201E-2</c:v>
                </c:pt>
                <c:pt idx="11">
                  <c:v>8.3665338645418294E-2</c:v>
                </c:pt>
                <c:pt idx="12">
                  <c:v>0.12977099236641201</c:v>
                </c:pt>
                <c:pt idx="13">
                  <c:v>0.103585657370518</c:v>
                </c:pt>
                <c:pt idx="14">
                  <c:v>0.100806451612903</c:v>
                </c:pt>
                <c:pt idx="15">
                  <c:v>0.13081395348837199</c:v>
                </c:pt>
                <c:pt idx="16">
                  <c:v>0.13903743315507999</c:v>
                </c:pt>
                <c:pt idx="17">
                  <c:v>0.11214953271028</c:v>
                </c:pt>
                <c:pt idx="18">
                  <c:v>0.15426497277676901</c:v>
                </c:pt>
                <c:pt idx="19">
                  <c:v>0.148325358851675</c:v>
                </c:pt>
                <c:pt idx="20">
                  <c:v>0.13609467455621299</c:v>
                </c:pt>
                <c:pt idx="21">
                  <c:v>0.13341968911917099</c:v>
                </c:pt>
                <c:pt idx="22">
                  <c:v>0.14409937888198801</c:v>
                </c:pt>
                <c:pt idx="23">
                  <c:v>0.15432098765432101</c:v>
                </c:pt>
                <c:pt idx="24">
                  <c:v>0.18151071025930099</c:v>
                </c:pt>
                <c:pt idx="25">
                  <c:v>0.14499424626006899</c:v>
                </c:pt>
                <c:pt idx="26">
                  <c:v>0.158693115519253</c:v>
                </c:pt>
                <c:pt idx="27">
                  <c:v>0.163170163170163</c:v>
                </c:pt>
                <c:pt idx="28">
                  <c:v>0.188514357053683</c:v>
                </c:pt>
                <c:pt idx="29">
                  <c:v>0.16816431322208</c:v>
                </c:pt>
                <c:pt idx="30">
                  <c:v>0.17708333333333301</c:v>
                </c:pt>
                <c:pt idx="31">
                  <c:v>0.227393617021277</c:v>
                </c:pt>
                <c:pt idx="32">
                  <c:v>0.20588235294117599</c:v>
                </c:pt>
                <c:pt idx="33">
                  <c:v>0.22002200220022</c:v>
                </c:pt>
                <c:pt idx="34">
                  <c:v>0.19124218051832001</c:v>
                </c:pt>
                <c:pt idx="35">
                  <c:v>0.21680790960452001</c:v>
                </c:pt>
                <c:pt idx="36">
                  <c:v>0.20564263322883999</c:v>
                </c:pt>
                <c:pt idx="37">
                  <c:v>0.22084805653710199</c:v>
                </c:pt>
                <c:pt idx="38">
                  <c:v>0.22405063291139199</c:v>
                </c:pt>
                <c:pt idx="39">
                  <c:v>0.21826141338336499</c:v>
                </c:pt>
                <c:pt idx="40">
                  <c:v>0.20214105793450901</c:v>
                </c:pt>
                <c:pt idx="41">
                  <c:v>0.21554770318021199</c:v>
                </c:pt>
                <c:pt idx="42">
                  <c:v>0.193020719738277</c:v>
                </c:pt>
                <c:pt idx="43">
                  <c:v>0.209889001009082</c:v>
                </c:pt>
                <c:pt idx="44">
                  <c:v>0.22522522522522501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58B-4144-B554-D8C47250B4DD}"/>
            </c:ext>
          </c:extLst>
        </c:ser>
        <c:ser>
          <c:idx val="7"/>
          <c:order val="7"/>
          <c:tx>
            <c:strRef>
              <c:f>'%women over time'!$I$1</c:f>
              <c:strCache>
                <c:ptCount val="1"/>
                <c:pt idx="0">
                  <c:v>engineering</c:v>
                </c:pt>
              </c:strCache>
            </c:strRef>
          </c:tx>
          <c:spPr>
            <a:ln w="25400">
              <a:solidFill>
                <a:srgbClr val="FEA746"/>
              </a:solidFill>
              <a:prstDash val="lgDash"/>
            </a:ln>
          </c:spPr>
          <c:marker>
            <c:symbol val="none"/>
          </c:marker>
          <c:cat>
            <c:strRef>
              <c:f>'%women over time'!$A$2:$A$68</c:f>
              <c:strCache>
                <c:ptCount val="45"/>
                <c:pt idx="0">
                  <c:v>1970-71</c:v>
                </c:pt>
                <c:pt idx="1">
                  <c:v>1971-72</c:v>
                </c:pt>
                <c:pt idx="2">
                  <c:v>1972-73</c:v>
                </c:pt>
                <c:pt idx="3">
                  <c:v>1973-74</c:v>
                </c:pt>
                <c:pt idx="4">
                  <c:v>1974-75</c:v>
                </c:pt>
                <c:pt idx="5">
                  <c:v>1975-76</c:v>
                </c:pt>
                <c:pt idx="6">
                  <c:v>1976-77</c:v>
                </c:pt>
                <c:pt idx="7">
                  <c:v>1977-78</c:v>
                </c:pt>
                <c:pt idx="8">
                  <c:v>1978-79</c:v>
                </c:pt>
                <c:pt idx="9">
                  <c:v>1979-80</c:v>
                </c:pt>
                <c:pt idx="10">
                  <c:v>1980-81</c:v>
                </c:pt>
                <c:pt idx="11">
                  <c:v>1981-82</c:v>
                </c:pt>
                <c:pt idx="12">
                  <c:v>1982-83</c:v>
                </c:pt>
                <c:pt idx="13">
                  <c:v>1983-84</c:v>
                </c:pt>
                <c:pt idx="14">
                  <c:v>1984-85</c:v>
                </c:pt>
                <c:pt idx="15">
                  <c:v>1985-86</c:v>
                </c:pt>
                <c:pt idx="16">
                  <c:v>1986-87</c:v>
                </c:pt>
                <c:pt idx="17">
                  <c:v>1987-88</c:v>
                </c:pt>
                <c:pt idx="18">
                  <c:v>1988-89</c:v>
                </c:pt>
                <c:pt idx="19">
                  <c:v>1989-90</c:v>
                </c:pt>
                <c:pt idx="20">
                  <c:v>1990-91</c:v>
                </c:pt>
                <c:pt idx="21">
                  <c:v>1991-92</c:v>
                </c:pt>
                <c:pt idx="22">
                  <c:v>1992-93</c:v>
                </c:pt>
                <c:pt idx="23">
                  <c:v>1993-94</c:v>
                </c:pt>
                <c:pt idx="24">
                  <c:v>1994-95</c:v>
                </c:pt>
                <c:pt idx="25">
                  <c:v>1995-96</c:v>
                </c:pt>
                <c:pt idx="26">
                  <c:v>1996-97</c:v>
                </c:pt>
                <c:pt idx="27">
                  <c:v>1997-98</c:v>
                </c:pt>
                <c:pt idx="28">
                  <c:v>1998-99</c:v>
                </c:pt>
                <c:pt idx="29">
                  <c:v>1999-00</c:v>
                </c:pt>
                <c:pt idx="30">
                  <c:v>2000-01</c:v>
                </c:pt>
                <c:pt idx="31">
                  <c:v>2001-02</c:v>
                </c:pt>
                <c:pt idx="32">
                  <c:v>2002-03</c:v>
                </c:pt>
                <c:pt idx="33">
                  <c:v>2003-04</c:v>
                </c:pt>
                <c:pt idx="34">
                  <c:v>2004-05</c:v>
                </c:pt>
                <c:pt idx="35">
                  <c:v>2005-06</c:v>
                </c:pt>
                <c:pt idx="36">
                  <c:v>2006-07</c:v>
                </c:pt>
                <c:pt idx="37">
                  <c:v>2007-08</c:v>
                </c:pt>
                <c:pt idx="38">
                  <c:v>2008-09</c:v>
                </c:pt>
                <c:pt idx="39">
                  <c:v>2009-10</c:v>
                </c:pt>
                <c:pt idx="40">
                  <c:v>2010-11</c:v>
                </c:pt>
                <c:pt idx="41">
                  <c:v>2011-12</c:v>
                </c:pt>
                <c:pt idx="42">
                  <c:v>2012-13</c:v>
                </c:pt>
                <c:pt idx="43">
                  <c:v>2013-14</c:v>
                </c:pt>
                <c:pt idx="44">
                  <c:v>2014-15</c:v>
                </c:pt>
              </c:strCache>
            </c:strRef>
          </c:cat>
          <c:val>
            <c:numRef>
              <c:f>'%women over time'!$I$2:$I$68</c:f>
              <c:numCache>
                <c:formatCode>0.00%</c:formatCode>
                <c:ptCount val="45"/>
                <c:pt idx="0">
                  <c:v>6.7787418655097598E-3</c:v>
                </c:pt>
                <c:pt idx="1">
                  <c:v>6.2028047464940698E-3</c:v>
                </c:pt>
                <c:pt idx="2">
                  <c:v>1.5371477369769401E-2</c:v>
                </c:pt>
                <c:pt idx="3">
                  <c:v>1.6597510373444001E-2</c:v>
                </c:pt>
                <c:pt idx="4">
                  <c:v>2.1376925495127298E-2</c:v>
                </c:pt>
                <c:pt idx="5">
                  <c:v>2.4008350730688899E-2</c:v>
                </c:pt>
                <c:pt idx="6">
                  <c:v>2.8604118993134999E-2</c:v>
                </c:pt>
                <c:pt idx="7">
                  <c:v>2.3761578735400701E-2</c:v>
                </c:pt>
                <c:pt idx="8">
                  <c:v>3.37917485265226E-2</c:v>
                </c:pt>
                <c:pt idx="9">
                  <c:v>3.8884524744697599E-2</c:v>
                </c:pt>
                <c:pt idx="10">
                  <c:v>4.1794478527607398E-2</c:v>
                </c:pt>
                <c:pt idx="11">
                  <c:v>5.3811659192825101E-2</c:v>
                </c:pt>
                <c:pt idx="12">
                  <c:v>4.4932079414837997E-2</c:v>
                </c:pt>
                <c:pt idx="13">
                  <c:v>5.5408970976253302E-2</c:v>
                </c:pt>
                <c:pt idx="14">
                  <c:v>6.5463444478433802E-2</c:v>
                </c:pt>
                <c:pt idx="15">
                  <c:v>6.8287037037036993E-2</c:v>
                </c:pt>
                <c:pt idx="16">
                  <c:v>6.9797612869745701E-2</c:v>
                </c:pt>
                <c:pt idx="17">
                  <c:v>6.9860750531036103E-2</c:v>
                </c:pt>
                <c:pt idx="18">
                  <c:v>9.0113735783027102E-2</c:v>
                </c:pt>
                <c:pt idx="19">
                  <c:v>9.0258449304174898E-2</c:v>
                </c:pt>
                <c:pt idx="20">
                  <c:v>9.3058161350844298E-2</c:v>
                </c:pt>
                <c:pt idx="21">
                  <c:v>9.6744862702309503E-2</c:v>
                </c:pt>
                <c:pt idx="22">
                  <c:v>9.7103918228279407E-2</c:v>
                </c:pt>
                <c:pt idx="23">
                  <c:v>0.11185757473967101</c:v>
                </c:pt>
                <c:pt idx="24">
                  <c:v>0.119515389652914</c:v>
                </c:pt>
                <c:pt idx="25">
                  <c:v>0.12511803588290801</c:v>
                </c:pt>
                <c:pt idx="26">
                  <c:v>0.12293220888744701</c:v>
                </c:pt>
                <c:pt idx="27">
                  <c:v>0.123365739188736</c:v>
                </c:pt>
                <c:pt idx="28">
                  <c:v>0.14225013855533</c:v>
                </c:pt>
                <c:pt idx="29">
                  <c:v>0.15427613191727199</c:v>
                </c:pt>
                <c:pt idx="30">
                  <c:v>0.165314584460068</c:v>
                </c:pt>
                <c:pt idx="31">
                  <c:v>0.172939586952326</c:v>
                </c:pt>
                <c:pt idx="32">
                  <c:v>0.171172886519421</c:v>
                </c:pt>
                <c:pt idx="33">
                  <c:v>0.177163338453661</c:v>
                </c:pt>
                <c:pt idx="34">
                  <c:v>0.18617597031080901</c:v>
                </c:pt>
                <c:pt idx="35">
                  <c:v>0.200874555889587</c:v>
                </c:pt>
                <c:pt idx="36">
                  <c:v>0.207240161453078</c:v>
                </c:pt>
                <c:pt idx="37">
                  <c:v>0.21486774476620299</c:v>
                </c:pt>
                <c:pt idx="38">
                  <c:v>0.215301806997309</c:v>
                </c:pt>
                <c:pt idx="39">
                  <c:v>0.22989836613920001</c:v>
                </c:pt>
                <c:pt idx="40">
                  <c:v>0.22278931750741801</c:v>
                </c:pt>
                <c:pt idx="41">
                  <c:v>0.22786811201445301</c:v>
                </c:pt>
                <c:pt idx="42">
                  <c:v>0.22837224041407</c:v>
                </c:pt>
                <c:pt idx="43">
                  <c:v>0.227043589997035</c:v>
                </c:pt>
                <c:pt idx="44">
                  <c:v>0.232001544103455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58B-4144-B554-D8C47250B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7919696"/>
        <c:axId val="1343189232"/>
      </c:lineChart>
      <c:catAx>
        <c:axId val="134791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343189232"/>
        <c:crosses val="autoZero"/>
        <c:auto val="1"/>
        <c:lblAlgn val="ctr"/>
        <c:lblOffset val="100"/>
        <c:noMultiLvlLbl val="0"/>
      </c:catAx>
      <c:valAx>
        <c:axId val="1343189232"/>
        <c:scaling>
          <c:orientation val="minMax"/>
          <c:max val="0.5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% degrees earned by women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34791969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7144652071113695"/>
          <c:y val="3.2481549643109203E-2"/>
          <c:w val="0.21735011529731799"/>
          <c:h val="0.6428796085111869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lnSpc>
              <a:spcPts val="800"/>
            </a:lnSpc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39236010000628"/>
          <c:y val="7.9149257773087484E-2"/>
          <c:w val="0.83526494801550588"/>
          <c:h val="0.77234077550080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communal goals</c:v>
                </c:pt>
                <c:pt idx="1">
                  <c:v>agentic goals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5.56</c:v>
                </c:pt>
                <c:pt idx="1">
                  <c:v>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7-AD41-834B-7E1501EFD11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communal goals</c:v>
                </c:pt>
                <c:pt idx="1">
                  <c:v>agentic goals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4.9800000000000004</c:v>
                </c:pt>
                <c:pt idx="1">
                  <c:v>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7-AD41-834B-7E1501EFD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808272"/>
        <c:axId val="1419810480"/>
      </c:barChart>
      <c:catAx>
        <c:axId val="141980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9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810480"/>
        <c:crosses val="autoZero"/>
        <c:auto val="1"/>
        <c:lblAlgn val="ctr"/>
        <c:lblOffset val="100"/>
        <c:noMultiLvlLbl val="0"/>
      </c:catAx>
      <c:valAx>
        <c:axId val="1419810480"/>
        <c:scaling>
          <c:orientation val="minMax"/>
          <c:max val="7"/>
          <c:min val="3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799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importance</a:t>
                </a:r>
              </a:p>
            </c:rich>
          </c:tx>
          <c:layout>
            <c:manualLayout>
              <c:xMode val="edge"/>
              <c:yMode val="edge"/>
              <c:x val="4.3895751392437178E-3"/>
              <c:y val="0.279102374416121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799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9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808272"/>
        <c:crosses val="autoZero"/>
        <c:crossBetween val="between"/>
        <c:majorUnit val="1"/>
      </c:valAx>
      <c:spPr>
        <a:noFill/>
        <a:ln w="25388">
          <a:noFill/>
        </a:ln>
        <a:effectLst/>
      </c:spPr>
    </c:plotArea>
    <c:legend>
      <c:legendPos val="b"/>
      <c:layout>
        <c:manualLayout>
          <c:xMode val="edge"/>
          <c:yMode val="edge"/>
          <c:x val="0.61117309755860938"/>
          <c:y val="7.5931438561303716E-2"/>
          <c:w val="0.35745650327832729"/>
          <c:h val="0.11061499137032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9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799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830151912829"/>
          <c:y val="4.61811276805833E-2"/>
          <c:w val="0.80250357909806702"/>
          <c:h val="0.72851143124794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'Study 2 (long. phase 1)'!$B$21</c:f>
              <c:strCache>
                <c:ptCount val="1"/>
                <c:pt idx="0">
                  <c:v>communal goals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'Study 2 (long. phase 1)'!$D$22:$D$24</c:f>
                <c:numCache>
                  <c:formatCode>General</c:formatCode>
                  <c:ptCount val="3"/>
                  <c:pt idx="0">
                    <c:v>0.54500000000000004</c:v>
                  </c:pt>
                  <c:pt idx="1">
                    <c:v>0.46</c:v>
                  </c:pt>
                  <c:pt idx="2">
                    <c:v>0.48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'Study 2 (long. phase 1)'!$A$22:$A$24</c:f>
              <c:strCache>
                <c:ptCount val="3"/>
                <c:pt idx="0">
                  <c:v>STEM</c:v>
                </c:pt>
                <c:pt idx="1">
                  <c:v>male-stereotypic</c:v>
                </c:pt>
                <c:pt idx="2">
                  <c:v>female-stereotypic</c:v>
                </c:pt>
              </c:strCache>
            </c:strRef>
          </c:cat>
          <c:val>
            <c:numRef>
              <c:f>'Study 2 (long. phase 1)'!$B$22:$B$24</c:f>
              <c:numCache>
                <c:formatCode>General</c:formatCode>
                <c:ptCount val="3"/>
                <c:pt idx="0">
                  <c:v>2.77</c:v>
                </c:pt>
                <c:pt idx="1">
                  <c:v>3.96</c:v>
                </c:pt>
                <c:pt idx="2">
                  <c:v>5.39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D-2944-9E29-1FADA7450370}"/>
            </c:ext>
          </c:extLst>
        </c:ser>
        <c:ser>
          <c:idx val="1"/>
          <c:order val="1"/>
          <c:tx>
            <c:strRef>
              <c:f>'Study 2 (long. phase 1)'!$E$21</c:f>
              <c:strCache>
                <c:ptCount val="1"/>
                <c:pt idx="0">
                  <c:v>agentic goals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'Study 2 (long. phase 1)'!$G$22:$G$24</c:f>
                <c:numCache>
                  <c:formatCode>General</c:formatCode>
                  <c:ptCount val="3"/>
                  <c:pt idx="0">
                    <c:v>0.62000000000000499</c:v>
                  </c:pt>
                  <c:pt idx="1">
                    <c:v>0.55000000000000004</c:v>
                  </c:pt>
                  <c:pt idx="2">
                    <c:v>0.53500000000000003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'Study 2 (long. phase 1)'!$A$22:$A$24</c:f>
              <c:strCache>
                <c:ptCount val="3"/>
                <c:pt idx="0">
                  <c:v>STEM</c:v>
                </c:pt>
                <c:pt idx="1">
                  <c:v>male-stereotypic</c:v>
                </c:pt>
                <c:pt idx="2">
                  <c:v>female-stereotypic</c:v>
                </c:pt>
              </c:strCache>
            </c:strRef>
          </c:cat>
          <c:val>
            <c:numRef>
              <c:f>'Study 2 (long. phase 1)'!$E$22:$E$24</c:f>
              <c:numCache>
                <c:formatCode>General</c:formatCode>
                <c:ptCount val="3"/>
                <c:pt idx="0">
                  <c:v>4.57</c:v>
                </c:pt>
                <c:pt idx="1">
                  <c:v>4.92</c:v>
                </c:pt>
                <c:pt idx="2">
                  <c:v>3.8299999999999992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0D-2944-9E29-1FADA7450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25095360"/>
        <c:axId val="-825093584"/>
      </c:barChart>
      <c:catAx>
        <c:axId val="-825095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25093584"/>
        <c:crosses val="autoZero"/>
        <c:auto val="1"/>
        <c:lblAlgn val="ctr"/>
        <c:lblOffset val="100"/>
        <c:noMultiLvlLbl val="0"/>
      </c:catAx>
      <c:valAx>
        <c:axId val="-825093584"/>
        <c:scaling>
          <c:orientation val="minMax"/>
          <c:max val="7"/>
          <c:min val="1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likelihood of goal fulfillment</a:t>
                </a:r>
              </a:p>
            </c:rich>
          </c:tx>
          <c:layout>
            <c:manualLayout>
              <c:xMode val="edge"/>
              <c:yMode val="edge"/>
              <c:x val="1.68230624064554E-2"/>
              <c:y val="0.12280495433812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2509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77424490759301"/>
          <c:y val="0.87164816727705197"/>
          <c:w val="0.70523960714588096"/>
          <c:h val="6.2686685064688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811178014513"/>
          <c:y val="3.2389271653543598E-2"/>
          <c:w val="0.57468555401163102"/>
          <c:h val="0.76817703778389634"/>
        </c:manualLayout>
      </c:layout>
      <c:lineChart>
        <c:grouping val="standard"/>
        <c:varyColors val="0"/>
        <c:ser>
          <c:idx val="0"/>
          <c:order val="0"/>
          <c:tx>
            <c:strRef>
              <c:f>Sheet2!$A$16</c:f>
              <c:strCache>
                <c:ptCount val="1"/>
                <c:pt idx="0">
                  <c:v>female-stereotypic</c:v>
                </c:pt>
              </c:strCache>
            </c:strRef>
          </c:tx>
          <c:marker>
            <c:symbol val="none"/>
          </c:marker>
          <c:cat>
            <c:strRef>
              <c:f>Sheet2!$E$15:$F$15</c:f>
              <c:strCache>
                <c:ptCount val="2"/>
                <c:pt idx="0">
                  <c:v>-1 SD</c:v>
                </c:pt>
                <c:pt idx="1">
                  <c:v>+1 SD</c:v>
                </c:pt>
              </c:strCache>
            </c:strRef>
          </c:cat>
          <c:val>
            <c:numRef>
              <c:f>Sheet2!$E$16:$F$16</c:f>
              <c:numCache>
                <c:formatCode>General</c:formatCode>
                <c:ptCount val="2"/>
                <c:pt idx="0">
                  <c:v>3.1213822200000001</c:v>
                </c:pt>
                <c:pt idx="1">
                  <c:v>3.8291977800000012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75-154B-A9C7-AF53EAF227FB}"/>
            </c:ext>
          </c:extLst>
        </c:ser>
        <c:ser>
          <c:idx val="1"/>
          <c:order val="1"/>
          <c:tx>
            <c:strRef>
              <c:f>Sheet2!$A$17</c:f>
              <c:strCache>
                <c:ptCount val="1"/>
                <c:pt idx="0">
                  <c:v>male-stereotypic</c:v>
                </c:pt>
              </c:strCache>
            </c:strRef>
          </c:tx>
          <c:marker>
            <c:symbol val="none"/>
          </c:marker>
          <c:cat>
            <c:strRef>
              <c:f>Sheet2!$E$15:$F$15</c:f>
              <c:strCache>
                <c:ptCount val="2"/>
                <c:pt idx="0">
                  <c:v>-1 SD</c:v>
                </c:pt>
                <c:pt idx="1">
                  <c:v>+1 SD</c:v>
                </c:pt>
              </c:strCache>
            </c:strRef>
          </c:cat>
          <c:val>
            <c:numRef>
              <c:f>Sheet2!$E$17:$F$17</c:f>
              <c:numCache>
                <c:formatCode>General</c:formatCode>
                <c:ptCount val="2"/>
                <c:pt idx="0">
                  <c:v>3.0650466199999982</c:v>
                </c:pt>
                <c:pt idx="1">
                  <c:v>3.0708933799999998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75-154B-A9C7-AF53EAF227FB}"/>
            </c:ext>
          </c:extLst>
        </c:ser>
        <c:ser>
          <c:idx val="2"/>
          <c:order val="2"/>
          <c:tx>
            <c:strRef>
              <c:f>Sheet2!$A$18</c:f>
              <c:strCache>
                <c:ptCount val="1"/>
                <c:pt idx="0">
                  <c:v>STEM</c:v>
                </c:pt>
              </c:strCache>
            </c:strRef>
          </c:tx>
          <c:marker>
            <c:symbol val="none"/>
          </c:marker>
          <c:cat>
            <c:strRef>
              <c:f>Sheet2!$E$15:$F$15</c:f>
              <c:strCache>
                <c:ptCount val="2"/>
                <c:pt idx="0">
                  <c:v>-1 SD</c:v>
                </c:pt>
                <c:pt idx="1">
                  <c:v>+1 SD</c:v>
                </c:pt>
              </c:strCache>
            </c:strRef>
          </c:cat>
          <c:val>
            <c:numRef>
              <c:f>Sheet2!$E$18:$F$18</c:f>
              <c:numCache>
                <c:formatCode>General</c:formatCode>
                <c:ptCount val="2"/>
                <c:pt idx="0">
                  <c:v>2.0992978799999999</c:v>
                </c:pt>
                <c:pt idx="1">
                  <c:v>1.74166212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75-154B-A9C7-AF53EAF22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4013168"/>
        <c:axId val="1424015712"/>
      </c:lineChart>
      <c:catAx>
        <c:axId val="1424013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communal goal endorsement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24015712"/>
        <c:crosses val="autoZero"/>
        <c:auto val="1"/>
        <c:lblAlgn val="ctr"/>
        <c:lblOffset val="100"/>
        <c:noMultiLvlLbl val="0"/>
      </c:catAx>
      <c:valAx>
        <c:axId val="1424015712"/>
        <c:scaling>
          <c:orientation val="minMax"/>
          <c:max val="5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career interest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24013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81684492333229"/>
          <c:y val="0.18432474145657443"/>
          <c:w val="0.29254485571911204"/>
          <c:h val="0.290273475903041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3F8DEA-DD79-8544-B614-B17601653A70}" type="slidenum">
              <a:rPr lang="en-US">
                <a:latin typeface="Times New Roman" charset="0"/>
              </a:rPr>
              <a:pPr/>
              <a:t>12</a:t>
            </a:fld>
            <a:endParaRPr lang="en-US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465138"/>
            <a:ext cx="3581400" cy="2014537"/>
          </a:xfrm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2711450"/>
            <a:ext cx="5140325" cy="4879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58750" indent="0" eaLnBrk="1" hangingPunct="1">
              <a:buNone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8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Followed female students in women-only. And in co-ed colleges</a:t>
            </a:r>
          </a:p>
          <a:p>
            <a:pPr marL="158750" indent="0">
              <a:buNone/>
            </a:pPr>
            <a:r>
              <a:rPr lang="en-US" dirty="0"/>
              <a:t>Did not differ at first; not self-</a:t>
            </a:r>
            <a:r>
              <a:rPr lang="en-US" dirty="0" err="1"/>
              <a:t>selction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One year later, women immersed in env where they saw female faculty had less implicit gender stereotypes</a:t>
            </a:r>
          </a:p>
          <a:p>
            <a:pPr marL="158750" indent="0">
              <a:buNone/>
            </a:pPr>
            <a:r>
              <a:rPr lang="en-US" dirty="0"/>
              <a:t>Women in coed colleges had STRONGER implicit stereotypes</a:t>
            </a:r>
          </a:p>
        </p:txBody>
      </p:sp>
    </p:spTree>
    <p:extLst>
      <p:ext uri="{BB962C8B-B14F-4D97-AF65-F5344CB8AC3E}">
        <p14:creationId xmlns:p14="http://schemas.microsoft.com/office/powerpoint/2010/main" val="3717677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8883d360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8883d360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Gender cued immediately and </a:t>
            </a:r>
            <a:r>
              <a:rPr lang="en-US" dirty="0" err="1"/>
              <a:t>nonconsciously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of the first things encoded in interaction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Even inanimate entities are gendered (robots, numbers)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Beliefs aren’t just activated but they justify our actions – greater confidence or validity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Bottom arrow: SFP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64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8883d360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8883d360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80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8883d360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8883d360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161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1EDF-BC28-463B-8534-8EF8FBC6DC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5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015BB-4D84-4AF4-98C2-FF8A64DD9F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3e85e4b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3e85e4b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685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8883d36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8883d36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224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8883d36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8883d36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5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 algn="l">
              <a:buNone/>
            </a:pPr>
            <a:r>
              <a:rPr lang="en-US" dirty="0"/>
              <a:t>Thanks to my collaborator and a bit background about us</a:t>
            </a:r>
          </a:p>
          <a:p>
            <a:pPr marL="139700" indent="0" algn="l">
              <a:buNone/>
            </a:pPr>
            <a:r>
              <a:rPr lang="en-US" sz="1100" dirty="0"/>
              <a:t>Toni Schmader</a:t>
            </a:r>
          </a:p>
          <a:p>
            <a:pPr marL="139700" indent="0" algn="l">
              <a:buNone/>
            </a:pPr>
            <a:r>
              <a:rPr lang="en-US" sz="1100" dirty="0"/>
              <a:t>Professor and Canada Research Chair</a:t>
            </a:r>
          </a:p>
          <a:p>
            <a:pPr marL="139700" indent="0" algn="l">
              <a:buNone/>
            </a:pPr>
            <a:r>
              <a:rPr lang="en-US" sz="1100" dirty="0"/>
              <a:t>University of British Columbia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Toni and I are both social psychologists – social psychology as a discipline can span from neuroscience to social structure but the core question is about the relationship between the individual and society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My own positioning is as a social structuralist – that we can understand what gender means and how it matters by understanding the positioning of men and women in the social structure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But let me start by asking you to consider a few paradoxes where gender is concerned</a:t>
            </a:r>
          </a:p>
        </p:txBody>
      </p:sp>
    </p:spTree>
    <p:extLst>
      <p:ext uri="{BB962C8B-B14F-4D97-AF65-F5344CB8AC3E}">
        <p14:creationId xmlns:p14="http://schemas.microsoft.com/office/powerpoint/2010/main" val="347820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F98AA-BB07-7C45-85A1-E23BB69216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6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Replicated within </a:t>
            </a:r>
            <a:r>
              <a:rPr lang="en-US" dirty="0" err="1"/>
              <a:t>biobehavioral</a:t>
            </a:r>
            <a:r>
              <a:rPr lang="en-US" baseline="0" dirty="0"/>
              <a:t> sciences too</a:t>
            </a:r>
          </a:p>
          <a:p>
            <a:r>
              <a:rPr lang="en-US" baseline="0" dirty="0"/>
              <a:t>Robust across sex and major</a:t>
            </a:r>
          </a:p>
          <a:p>
            <a:r>
              <a:rPr lang="en-US" baseline="0" dirty="0"/>
              <a:t>Replicated with implicit measures (not surprising because of big explicit effect)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015BB-4D84-4AF4-98C2-FF8A64DD9F5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5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indent="0">
              <a:buNone/>
            </a:pPr>
            <a:r>
              <a:rPr lang="en-US" dirty="0"/>
              <a:t>Communal endorsement mediates gender gap in STEM interest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Communal goal endorsement predicts discrepancy between </a:t>
            </a:r>
            <a:r>
              <a:rPr lang="en-US" dirty="0" err="1"/>
              <a:t>fdom</a:t>
            </a:r>
            <a:r>
              <a:rPr lang="en-US" dirty="0"/>
              <a:t>/STEM and </a:t>
            </a:r>
            <a:r>
              <a:rPr lang="en-US" dirty="0" err="1"/>
              <a:t>mdom</a:t>
            </a:r>
            <a:r>
              <a:rPr lang="en-US" dirty="0"/>
              <a:t>/STEM</a:t>
            </a:r>
          </a:p>
          <a:p>
            <a:pPr marL="158750" indent="0">
              <a:buNone/>
            </a:pPr>
            <a:r>
              <a:rPr lang="en-US" dirty="0"/>
              <a:t>Higher in communal goals, more discrepancy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Agentic goal endorsement also predicts discrepancy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0A7CD0-BD24-41A7-BD1D-158B4BD635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32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1EDF-BC28-463B-8534-8EF8FBC6DC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2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1EDF-BC28-463B-8534-8EF8FBC6DC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1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60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3e85e4b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3e85e4b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10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19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015BB-4D84-4AF4-98C2-FF8A64DD9F5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must understand the ways in which we are beholden to the binary in order to move beyond the binary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 invite YOU to ask these questions – what I have here is a starting framework to understand how the limitations of a binary, categorical understand of gender. Science as an institution (like media) is not outside of these cultural processes. Elaborating the </a:t>
            </a:r>
            <a:r>
              <a:rPr lang="en-US" dirty="0" err="1"/>
              <a:t>embddedness</a:t>
            </a:r>
            <a:r>
              <a:rPr lang="en-US" dirty="0"/>
              <a:t> of the categories is not an ending point; it is a starting point.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So what you identify as limitations – falling back on the binary, assuming majority white data is universal – those are starting places. Not to acquit us of our responsibility but acknowledging this is where science is right now and how might we go further? </a:t>
            </a:r>
            <a:r>
              <a:rPr lang="en-US"/>
              <a:t>STARTS with your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7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3e85e4b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3e85e4b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80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3e85e4b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3e85e4b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8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831193b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831193b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Cognitions are the fuel that translate between levels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with individual: what are the key cognitive constructs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831193b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831193b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Cognitions are the fuel that translate between levels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with individual: what are the key cognitive constructs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4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8883d36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8883d36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08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3F8DEA-DD79-8544-B614-B17601653A70}" type="slidenum">
              <a:rPr lang="en-US">
                <a:latin typeface="Times New Roman" charset="0"/>
              </a:rPr>
              <a:pPr/>
              <a:t>11</a:t>
            </a:fld>
            <a:endParaRPr lang="en-US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465138"/>
            <a:ext cx="3581400" cy="2014537"/>
          </a:xfrm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2711450"/>
            <a:ext cx="5140325" cy="4879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social role theory :  locates source of sex differences and gender stereotypes in the distribution of men and women into social roles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circular function:  leads to sex differences in training and skill, which then circle back to maintain sex segregation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METHODOLOGY</a:t>
            </a:r>
          </a:p>
          <a:p>
            <a:pPr eaLnBrk="1" hangingPunct="1"/>
            <a:r>
              <a:rPr lang="en-US">
                <a:latin typeface="Times New Roman" charset="0"/>
              </a:rPr>
              <a:t>--questionnaire asked to imagine target</a:t>
            </a:r>
          </a:p>
          <a:p>
            <a:pPr eaLnBrk="1" hangingPunct="1"/>
            <a:r>
              <a:rPr lang="en-US">
                <a:latin typeface="Times New Roman" charset="0"/>
              </a:rPr>
              <a:t>--rate target on characteristics</a:t>
            </a:r>
          </a:p>
          <a:p>
            <a:pPr eaLnBrk="1" hangingPunct="1"/>
            <a:r>
              <a:rPr lang="en-US">
                <a:latin typeface="Times New Roman" charset="0"/>
              </a:rPr>
              <a:t>--estimate percentages of occupations &amp; domestic activities performed by each sex</a:t>
            </a:r>
          </a:p>
          <a:p>
            <a:pPr eaLnBrk="1" hangingPunct="1"/>
            <a:r>
              <a:rPr lang="en-US">
                <a:latin typeface="Times New Roman" charset="0"/>
              </a:rPr>
              <a:t>--did this with private &amp; public university students, nonstudent sample, positive and negative characteristics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RESULTS  (from Study 2)</a:t>
            </a:r>
          </a:p>
          <a:p>
            <a:pPr eaLnBrk="1" hangingPunct="1"/>
            <a:r>
              <a:rPr lang="en-US">
                <a:latin typeface="Times New Roman" charset="0"/>
              </a:rPr>
              <a:t>--women perceived as changing more than men</a:t>
            </a:r>
          </a:p>
          <a:p>
            <a:pPr eaLnBrk="1" hangingPunct="1"/>
            <a:r>
              <a:rPr lang="en-US">
                <a:latin typeface="Times New Roman" charset="0"/>
              </a:rPr>
              <a:t>--women adopting masculine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68213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20299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46618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14165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16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F367-B9F4-AC4A-9978-C190C2AEB5D1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DB672-6F85-DE40-978B-251BCAF89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7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48577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3768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46265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416934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134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32939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0141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FD45-4364-1749-BEDC-6D7351BD4E3E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94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ommons.wikimedia.org/wiki/File:Blechnum_discolor_-_crown_fern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en.wikisource.org/wiki/Popular_Science_Monthly/Volume_73/August_1908/Florissant;_a_Miocene_Pompei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/>
              <a:t>Gender as Embedded in Societal Structure, Social Context, &amp; the Self: </a:t>
            </a:r>
            <a:br>
              <a:rPr lang="en-US" sz="3600" dirty="0"/>
            </a:br>
            <a:r>
              <a:rPr lang="en-US" sz="3600" dirty="0"/>
              <a:t>Opportunities and Obstacles </a:t>
            </a:r>
            <a:endParaRPr sz="36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Amanda B. Diekman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Department of Psychological &amp; Brain Sciences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Indiana University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203025" y="1559375"/>
            <a:ext cx="2211600" cy="1656600"/>
            <a:chOff x="203025" y="1559375"/>
            <a:chExt cx="2211600" cy="1656600"/>
          </a:xfrm>
          <a:solidFill>
            <a:srgbClr val="A3A7C2"/>
          </a:solidFill>
        </p:grpSpPr>
        <p:sp>
          <p:nvSpPr>
            <p:cNvPr id="148" name="Google Shape;148;p18"/>
            <p:cNvSpPr/>
            <p:nvPr/>
          </p:nvSpPr>
          <p:spPr>
            <a:xfrm>
              <a:off x="203025" y="1559375"/>
              <a:ext cx="2211600" cy="16566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9999" y="2155610"/>
              <a:ext cx="548775" cy="56734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0" name="Google Shape;15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7559" y="2387500"/>
              <a:ext cx="548779" cy="56732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1" name="Google Shape;151;p18"/>
            <p:cNvSpPr/>
            <p:nvPr/>
          </p:nvSpPr>
          <p:spPr>
            <a:xfrm>
              <a:off x="284200" y="1654100"/>
              <a:ext cx="1465800" cy="683700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8"/>
          <p:cNvSpPr/>
          <p:nvPr/>
        </p:nvSpPr>
        <p:spPr>
          <a:xfrm>
            <a:off x="2644750" y="1561300"/>
            <a:ext cx="3603900" cy="104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Societal institutions shape cognitions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Social role theory; role models</a:t>
            </a:r>
            <a:endParaRPr sz="1100"/>
          </a:p>
        </p:txBody>
      </p:sp>
      <p:sp>
        <p:nvSpPr>
          <p:cNvPr id="154" name="Google Shape;154;p18"/>
          <p:cNvSpPr/>
          <p:nvPr/>
        </p:nvSpPr>
        <p:spPr>
          <a:xfrm>
            <a:off x="2572600" y="2470650"/>
            <a:ext cx="3603900" cy="999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Gendered cognitions shape institutions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Self-selection; justification</a:t>
            </a:r>
            <a:endParaRPr sz="11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62ED67-0267-AC4B-9B04-6EA52B0D8A3B}"/>
              </a:ext>
            </a:extLst>
          </p:cNvPr>
          <p:cNvGrpSpPr/>
          <p:nvPr/>
        </p:nvGrpSpPr>
        <p:grpSpPr>
          <a:xfrm>
            <a:off x="6406625" y="1136225"/>
            <a:ext cx="2652900" cy="2759400"/>
            <a:chOff x="6406625" y="1136225"/>
            <a:chExt cx="2652900" cy="2759400"/>
          </a:xfrm>
        </p:grpSpPr>
        <p:sp>
          <p:nvSpPr>
            <p:cNvPr id="152" name="Google Shape;152;p18"/>
            <p:cNvSpPr/>
            <p:nvPr/>
          </p:nvSpPr>
          <p:spPr>
            <a:xfrm>
              <a:off x="6406625" y="1136225"/>
              <a:ext cx="2652900" cy="27594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Role-related cognitions</a:t>
              </a: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/>
                <a:t>roles, norms</a:t>
              </a:r>
              <a:endParaRPr sz="1200" i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>
                  <a:solidFill>
                    <a:schemeClr val="dk1"/>
                  </a:solidFill>
                </a:rPr>
                <a:t>Implicit &amp; explicit knowledge about what is expected and appropriate about this position</a:t>
              </a:r>
              <a:endParaRPr i="1"/>
            </a:p>
          </p:txBody>
        </p:sp>
        <p:pic>
          <p:nvPicPr>
            <p:cNvPr id="155" name="Google Shape;155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74837" y="1257150"/>
              <a:ext cx="916477" cy="91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AD0BA47-1230-B14A-A43E-5F668E6D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2300"/>
            <a:ext cx="8520600" cy="841800"/>
          </a:xfrm>
        </p:spPr>
        <p:txBody>
          <a:bodyPr/>
          <a:lstStyle/>
          <a:p>
            <a:pPr algn="l"/>
            <a:r>
              <a:rPr lang="en-US" dirty="0"/>
              <a:t>I. Institutions</a:t>
            </a:r>
          </a:p>
        </p:txBody>
      </p:sp>
    </p:spTree>
    <p:extLst>
      <p:ext uri="{BB962C8B-B14F-4D97-AF65-F5344CB8AC3E}">
        <p14:creationId xmlns:p14="http://schemas.microsoft.com/office/powerpoint/2010/main" val="1561331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5269" y="142876"/>
            <a:ext cx="6417128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lbertus Medium" charset="0"/>
              </a:rPr>
              <a:t>Social Role Theory</a:t>
            </a:r>
            <a:endParaRPr lang="en-US" dirty="0">
              <a:latin typeface="Arial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34458" y="1257300"/>
            <a:ext cx="14750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gender-role</a:t>
            </a:r>
          </a:p>
          <a:p>
            <a:r>
              <a:rPr lang="en-US" dirty="0">
                <a:latin typeface="Albertus Medium" charset="0"/>
              </a:rPr>
              <a:t>expectations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18433" y="2420622"/>
            <a:ext cx="26677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division of labor</a:t>
            </a:r>
          </a:p>
          <a:p>
            <a:r>
              <a:rPr lang="en-US" dirty="0">
                <a:latin typeface="Albertus Medium" charset="0"/>
              </a:rPr>
              <a:t>between gender groups</a:t>
            </a:r>
            <a:endParaRPr lang="en-US" sz="2400" dirty="0">
              <a:latin typeface="Albertus Medium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657850" y="2419351"/>
            <a:ext cx="2337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gender differences in</a:t>
            </a:r>
          </a:p>
          <a:p>
            <a:r>
              <a:rPr lang="en-US" dirty="0">
                <a:latin typeface="Albertus Medium" charset="0"/>
              </a:rPr>
              <a:t>social behavior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771900" y="3829051"/>
            <a:ext cx="1686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gendered skills</a:t>
            </a:r>
          </a:p>
          <a:p>
            <a:r>
              <a:rPr lang="en-US" dirty="0">
                <a:latin typeface="Albertus Medium" charset="0"/>
              </a:rPr>
              <a:t>and beliefs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2113280" y="1600200"/>
            <a:ext cx="1772920" cy="8191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257802" y="1600200"/>
            <a:ext cx="1482208" cy="7994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2062232" y="3133344"/>
            <a:ext cx="1595369" cy="9712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5486399" y="3124198"/>
            <a:ext cx="1281429" cy="8191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661660" y="4492793"/>
            <a:ext cx="27174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350" dirty="0">
                <a:latin typeface="Albertus Medium" charset="0"/>
              </a:rPr>
              <a:t>  --Eagly &amp; Wood, 1991, 2012</a:t>
            </a:r>
          </a:p>
          <a:p>
            <a:r>
              <a:rPr lang="en-US" sz="1350" dirty="0">
                <a:latin typeface="Albertus Medium" charset="0"/>
              </a:rPr>
              <a:t>  Eagly, Wood, &amp; Diekman, 2000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00518" y="827167"/>
            <a:ext cx="186737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350" i="1" dirty="0"/>
              <a:t>Descriptive</a:t>
            </a:r>
            <a:r>
              <a:rPr lang="en-US" sz="1350" dirty="0"/>
              <a:t> stereotypes</a:t>
            </a:r>
          </a:p>
          <a:p>
            <a:pPr>
              <a:defRPr/>
            </a:pPr>
            <a:endParaRPr lang="en-US" sz="1350" dirty="0"/>
          </a:p>
          <a:p>
            <a:pPr>
              <a:defRPr/>
            </a:pPr>
            <a:r>
              <a:rPr lang="en-US" sz="1350" i="1" dirty="0"/>
              <a:t>Prescriptive</a:t>
            </a:r>
            <a:r>
              <a:rPr lang="en-US" sz="1350" dirty="0"/>
              <a:t> stereotypes</a:t>
            </a:r>
          </a:p>
          <a:p>
            <a:pPr>
              <a:defRPr/>
            </a:pPr>
            <a:r>
              <a:rPr lang="en-US" sz="1350" dirty="0"/>
              <a:t>(gender norms)</a:t>
            </a:r>
          </a:p>
        </p:txBody>
      </p:sp>
    </p:spTree>
    <p:extLst>
      <p:ext uri="{BB962C8B-B14F-4D97-AF65-F5344CB8AC3E}">
        <p14:creationId xmlns:p14="http://schemas.microsoft.com/office/powerpoint/2010/main" val="12621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/>
      <p:bldP spid="30725" grpId="0"/>
      <p:bldP spid="30726" grpId="0"/>
      <p:bldP spid="30727" grpId="0" animBg="1"/>
      <p:bldP spid="30728" grpId="0" animBg="1"/>
      <p:bldP spid="30729" grpId="0" animBg="1"/>
      <p:bldP spid="30730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9685" y="171450"/>
            <a:ext cx="7411097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lbertus Medium" charset="0"/>
              </a:rPr>
              <a:t>Example of care roles </a:t>
            </a:r>
            <a:r>
              <a:rPr lang="en-US" dirty="0">
                <a:latin typeface="Albertus Medium" charset="0"/>
                <a:sym typeface="Wingdings" pitchFamily="2" charset="2"/>
              </a:rPr>
              <a:t> communality</a:t>
            </a:r>
            <a:endParaRPr lang="en-US" dirty="0">
              <a:latin typeface="Arial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86200" y="1257301"/>
            <a:ext cx="21531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Expectations </a:t>
            </a:r>
          </a:p>
          <a:p>
            <a:r>
              <a:rPr lang="en-US" dirty="0">
                <a:latin typeface="Albertus Medium" charset="0"/>
              </a:rPr>
              <a:t>of warmth, </a:t>
            </a:r>
          </a:p>
          <a:p>
            <a:r>
              <a:rPr lang="en-US" dirty="0">
                <a:latin typeface="Albertus Medium" charset="0"/>
              </a:rPr>
              <a:t>attending to others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97333" y="2483892"/>
            <a:ext cx="1253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caregiving</a:t>
            </a:r>
            <a:endParaRPr lang="en-US" sz="2400" dirty="0">
              <a:latin typeface="Albertus Medium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039354" y="2483892"/>
            <a:ext cx="2332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communal behaviors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771900" y="3829051"/>
            <a:ext cx="2904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Albertus Medium" charset="0"/>
              </a:rPr>
              <a:t>Skill in providing care</a:t>
            </a:r>
          </a:p>
          <a:p>
            <a:r>
              <a:rPr lang="en-US" dirty="0">
                <a:latin typeface="Albertus Medium" charset="0"/>
              </a:rPr>
              <a:t>Internalized in self-concept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2514600" y="1600200"/>
            <a:ext cx="137160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860649" y="1600200"/>
            <a:ext cx="108585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2423083" y="2947602"/>
            <a:ext cx="1371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6039354" y="3028233"/>
            <a:ext cx="1066133" cy="800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656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/>
      <p:bldP spid="30725" grpId="0"/>
      <p:bldP spid="30726" grpId="0"/>
      <p:bldP spid="30727" grpId="0" animBg="1"/>
      <p:bldP spid="30728" grpId="0" animBg="1"/>
      <p:bldP spid="30729" grpId="0" animBg="1"/>
      <p:bldP spid="30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46A1F-0443-B94E-9261-AFA2E6766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8826"/>
            <a:ext cx="4464103" cy="4238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EE817-F451-5F4E-B524-19F00CFF49C6}"/>
              </a:ext>
            </a:extLst>
          </p:cNvPr>
          <p:cNvSpPr txBox="1"/>
          <p:nvPr/>
        </p:nvSpPr>
        <p:spPr>
          <a:xfrm>
            <a:off x="6947147" y="4635669"/>
            <a:ext cx="19810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Mattel, 2019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F94AC-C8B0-3441-829D-843EFC5B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see in a role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DFC2F-F3AA-2F49-8E15-064B15B51E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Exemplars shape stereotypes</a:t>
            </a:r>
          </a:p>
          <a:p>
            <a:endParaRPr lang="en-US" dirty="0"/>
          </a:p>
          <a:p>
            <a:r>
              <a:rPr lang="en-US" dirty="0"/>
              <a:t>Women in leadership</a:t>
            </a:r>
          </a:p>
          <a:p>
            <a:pPr lvl="1"/>
            <a:r>
              <a:rPr lang="en-US" dirty="0"/>
              <a:t>Dasgupta &amp; Asgari, 2004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D971-01A2-6843-9DF2-702A3D27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Influences on role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8109-DEB2-364F-950B-C1858F1C5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Alignment between self &amp; role </a:t>
            </a:r>
            <a:r>
              <a:rPr lang="en-US" dirty="0">
                <a:sym typeface="Wingdings" pitchFamily="2" charset="2"/>
              </a:rPr>
              <a:t> entry into role</a:t>
            </a:r>
          </a:p>
          <a:p>
            <a:pPr lvl="1"/>
            <a:r>
              <a:rPr lang="en-US" dirty="0">
                <a:sym typeface="Wingdings" pitchFamily="2" charset="2"/>
              </a:rPr>
              <a:t>Goal congruity theory (Diekman et al., 2017, in press)</a:t>
            </a:r>
          </a:p>
          <a:p>
            <a:pPr lvl="1"/>
            <a:r>
              <a:rPr lang="en-US" dirty="0">
                <a:sym typeface="Wingdings" pitchFamily="2" charset="2"/>
              </a:rPr>
              <a:t>Situated authenticity as fit to environment model (Schmader &amp; Sedikides,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23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>
            <a:off x="2598950" y="1358300"/>
            <a:ext cx="3603900" cy="128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Interactions shape cognitions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Activation and justification</a:t>
            </a:r>
            <a:endParaRPr sz="1100"/>
          </a:p>
        </p:txBody>
      </p:sp>
      <p:sp>
        <p:nvSpPr>
          <p:cNvPr id="162" name="Google Shape;162;p19"/>
          <p:cNvSpPr/>
          <p:nvPr/>
        </p:nvSpPr>
        <p:spPr>
          <a:xfrm>
            <a:off x="2526800" y="2498500"/>
            <a:ext cx="3603900" cy="128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Gendered cognitions shape social perception &amp; interactions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Thin-slice perception; self-fulfilling prophecy</a:t>
            </a:r>
            <a:endParaRPr sz="11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F82B4A-AD87-9243-B82A-C8BB42DE85A7}"/>
              </a:ext>
            </a:extLst>
          </p:cNvPr>
          <p:cNvGrpSpPr/>
          <p:nvPr/>
        </p:nvGrpSpPr>
        <p:grpSpPr>
          <a:xfrm>
            <a:off x="6406625" y="1136225"/>
            <a:ext cx="2652900" cy="2759400"/>
            <a:chOff x="6406625" y="1136225"/>
            <a:chExt cx="2652900" cy="2759400"/>
          </a:xfrm>
        </p:grpSpPr>
        <p:sp>
          <p:nvSpPr>
            <p:cNvPr id="160" name="Google Shape;160;p19"/>
            <p:cNvSpPr/>
            <p:nvPr/>
          </p:nvSpPr>
          <p:spPr>
            <a:xfrm>
              <a:off x="6406625" y="1136225"/>
              <a:ext cx="2652900" cy="27594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Other-related cognitions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i="1">
                  <a:solidFill>
                    <a:schemeClr val="dk1"/>
                  </a:solidFill>
                </a:rPr>
                <a:t>stereotypes, attitudes</a:t>
              </a:r>
              <a:endParaRPr sz="1200" i="1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1">
                  <a:solidFill>
                    <a:schemeClr val="dk1"/>
                  </a:solidFill>
                </a:rPr>
                <a:t>Implicit &amp; explicit knowledge about what is expected and appropriate for others</a:t>
              </a:r>
              <a:endParaRPr sz="1200"/>
            </a:p>
          </p:txBody>
        </p:sp>
        <p:pic>
          <p:nvPicPr>
            <p:cNvPr id="163" name="Google Shape;163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74837" y="1257150"/>
              <a:ext cx="916477" cy="91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19"/>
          <p:cNvGrpSpPr/>
          <p:nvPr/>
        </p:nvGrpSpPr>
        <p:grpSpPr>
          <a:xfrm>
            <a:off x="240308" y="1576161"/>
            <a:ext cx="2174329" cy="1879531"/>
            <a:chOff x="3111167" y="1203142"/>
            <a:chExt cx="2921700" cy="2729100"/>
          </a:xfrm>
          <a:solidFill>
            <a:srgbClr val="56A4E2"/>
          </a:solidFill>
        </p:grpSpPr>
        <p:sp>
          <p:nvSpPr>
            <p:cNvPr id="165" name="Google Shape;165;p19"/>
            <p:cNvSpPr/>
            <p:nvPr/>
          </p:nvSpPr>
          <p:spPr>
            <a:xfrm>
              <a:off x="3111167" y="1203142"/>
              <a:ext cx="2921700" cy="27291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6" name="Google Shape;166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57842" y="2509540"/>
              <a:ext cx="828324" cy="82832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7" name="Google Shape;167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64742" y="2240509"/>
              <a:ext cx="828339" cy="65435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68" name="Google Shape;168;p19"/>
            <p:cNvSpPr/>
            <p:nvPr/>
          </p:nvSpPr>
          <p:spPr>
            <a:xfrm>
              <a:off x="3362395" y="1478596"/>
              <a:ext cx="2142661" cy="73110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interactions 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1086EA5-F36C-E841-A292-B7CDBE38D2A8}"/>
              </a:ext>
            </a:extLst>
          </p:cNvPr>
          <p:cNvSpPr txBox="1">
            <a:spLocks/>
          </p:cNvSpPr>
          <p:nvPr/>
        </p:nvSpPr>
        <p:spPr>
          <a:xfrm>
            <a:off x="427272" y="233963"/>
            <a:ext cx="8520600" cy="84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II. Interpersonal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7;p19">
            <a:extLst>
              <a:ext uri="{FF2B5EF4-FFF2-40B4-BE49-F238E27FC236}">
                <a16:creationId xmlns:a16="http://schemas.microsoft.com/office/drawing/2014/main" id="{75327B4F-1FB9-E94A-AEE6-6B811C4A10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28923" y="1061370"/>
            <a:ext cx="1335981" cy="94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9;p20">
            <a:extLst>
              <a:ext uri="{FF2B5EF4-FFF2-40B4-BE49-F238E27FC236}">
                <a16:creationId xmlns:a16="http://schemas.microsoft.com/office/drawing/2014/main" id="{C437294F-657C-4C4F-A0BD-AC6B7CA658D9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77409" y="1207328"/>
            <a:ext cx="1093701" cy="112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9;p20">
            <a:extLst>
              <a:ext uri="{FF2B5EF4-FFF2-40B4-BE49-F238E27FC236}">
                <a16:creationId xmlns:a16="http://schemas.microsoft.com/office/drawing/2014/main" id="{41607618-4987-D142-8066-B53FFC4F1985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3631" y="1922828"/>
            <a:ext cx="1006417" cy="11240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FE2AEF5-0538-204E-A2D9-75CE59F113C0}"/>
              </a:ext>
            </a:extLst>
          </p:cNvPr>
          <p:cNvSpPr/>
          <p:nvPr/>
        </p:nvSpPr>
        <p:spPr>
          <a:xfrm rot="1660511">
            <a:off x="4297072" y="2147207"/>
            <a:ext cx="978408" cy="484632"/>
          </a:xfrm>
          <a:prstGeom prst="rightArrow">
            <a:avLst>
              <a:gd name="adj1" fmla="val 3742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79;p20">
            <a:extLst>
              <a:ext uri="{FF2B5EF4-FFF2-40B4-BE49-F238E27FC236}">
                <a16:creationId xmlns:a16="http://schemas.microsoft.com/office/drawing/2014/main" id="{1AD82C74-E712-F946-A58B-787521A37A0E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4538" y="2550511"/>
            <a:ext cx="1093701" cy="112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9;p20">
            <a:extLst>
              <a:ext uri="{FF2B5EF4-FFF2-40B4-BE49-F238E27FC236}">
                <a16:creationId xmlns:a16="http://schemas.microsoft.com/office/drawing/2014/main" id="{FF72BEDC-3A92-6648-93E0-8FCFF2AF0098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1661" y="3276782"/>
            <a:ext cx="1006417" cy="112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9;p20">
            <a:extLst>
              <a:ext uri="{FF2B5EF4-FFF2-40B4-BE49-F238E27FC236}">
                <a16:creationId xmlns:a16="http://schemas.microsoft.com/office/drawing/2014/main" id="{EDE1FAB6-4877-CA48-B9FA-D463BC571479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77409" y="3829512"/>
            <a:ext cx="1050060" cy="1124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FF844F0-4AE4-5E43-92E2-F4C6FA9C31B8}"/>
              </a:ext>
            </a:extLst>
          </p:cNvPr>
          <p:cNvSpPr/>
          <p:nvPr/>
        </p:nvSpPr>
        <p:spPr>
          <a:xfrm rot="1660511">
            <a:off x="4240919" y="3596512"/>
            <a:ext cx="978408" cy="484632"/>
          </a:xfrm>
          <a:prstGeom prst="rightArrow">
            <a:avLst>
              <a:gd name="adj1" fmla="val 3742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0D8EFAD-EAE0-B844-AA8E-D41D13F08F6E}"/>
              </a:ext>
            </a:extLst>
          </p:cNvPr>
          <p:cNvSpPr/>
          <p:nvPr/>
        </p:nvSpPr>
        <p:spPr>
          <a:xfrm rot="8966368">
            <a:off x="4213568" y="2897910"/>
            <a:ext cx="978408" cy="484632"/>
          </a:xfrm>
          <a:prstGeom prst="rightArrow">
            <a:avLst>
              <a:gd name="adj1" fmla="val 3742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99C2BEE-995E-E74D-8AEC-D284DBA9A34A}"/>
              </a:ext>
            </a:extLst>
          </p:cNvPr>
          <p:cNvSpPr/>
          <p:nvPr/>
        </p:nvSpPr>
        <p:spPr>
          <a:xfrm rot="9254674">
            <a:off x="4229221" y="4251712"/>
            <a:ext cx="947104" cy="484632"/>
          </a:xfrm>
          <a:prstGeom prst="rightArrow">
            <a:avLst>
              <a:gd name="adj1" fmla="val 3742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184115A3-94F3-CF4D-B159-33DCD1119822}"/>
              </a:ext>
            </a:extLst>
          </p:cNvPr>
          <p:cNvSpPr/>
          <p:nvPr/>
        </p:nvSpPr>
        <p:spPr>
          <a:xfrm>
            <a:off x="6230242" y="1032930"/>
            <a:ext cx="1352865" cy="91478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Existing gender beliefs</a:t>
            </a: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166BBDC6-CBF5-D14E-8D00-6C8BFF92B426}"/>
              </a:ext>
            </a:extLst>
          </p:cNvPr>
          <p:cNvSpPr/>
          <p:nvPr/>
        </p:nvSpPr>
        <p:spPr>
          <a:xfrm>
            <a:off x="1453589" y="791962"/>
            <a:ext cx="1335981" cy="890232"/>
          </a:xfrm>
          <a:prstGeom prst="wedgeEllipseCallout">
            <a:avLst>
              <a:gd name="adj1" fmla="val 33135"/>
              <a:gd name="adj2" fmla="val 601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Existing gender beliefs</a:t>
            </a:r>
          </a:p>
        </p:txBody>
      </p:sp>
      <p:sp>
        <p:nvSpPr>
          <p:cNvPr id="20" name="Alternate Process 19">
            <a:extLst>
              <a:ext uri="{FF2B5EF4-FFF2-40B4-BE49-F238E27FC236}">
                <a16:creationId xmlns:a16="http://schemas.microsoft.com/office/drawing/2014/main" id="{5A137113-7089-ED41-9650-95E34F7CE7BB}"/>
              </a:ext>
            </a:extLst>
          </p:cNvPr>
          <p:cNvSpPr/>
          <p:nvPr/>
        </p:nvSpPr>
        <p:spPr>
          <a:xfrm>
            <a:off x="3762077" y="177621"/>
            <a:ext cx="1881390" cy="612648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Cues to gender in situation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F9F201-F578-F64F-B8E2-0EB792DF24E3}"/>
              </a:ext>
            </a:extLst>
          </p:cNvPr>
          <p:cNvSpPr txBox="1"/>
          <p:nvPr/>
        </p:nvSpPr>
        <p:spPr>
          <a:xfrm>
            <a:off x="6894285" y="4123736"/>
            <a:ext cx="2249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Deaux &amp; Major (1987) gender in interaction model</a:t>
            </a:r>
          </a:p>
        </p:txBody>
      </p:sp>
    </p:spTree>
    <p:extLst>
      <p:ext uri="{BB962C8B-B14F-4D97-AF65-F5344CB8AC3E}">
        <p14:creationId xmlns:p14="http://schemas.microsoft.com/office/powerpoint/2010/main" val="6556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85EB63-2C1C-A346-A554-D650692F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expectancies </a:t>
            </a:r>
            <a:r>
              <a:rPr lang="en-US" dirty="0">
                <a:sym typeface="Wingdings" pitchFamily="2" charset="2"/>
              </a:rPr>
              <a:t> behavior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A4387C-BA1A-DB44-B836-310F510A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Self-fulfilling prophecies: Who should be responsible for what? </a:t>
            </a:r>
          </a:p>
          <a:p>
            <a:endParaRPr lang="en-US" dirty="0"/>
          </a:p>
          <a:p>
            <a:r>
              <a:rPr lang="en-US" dirty="0"/>
              <a:t>Division of labor influenced by </a:t>
            </a:r>
            <a:r>
              <a:rPr lang="en-US" i="1" dirty="0"/>
              <a:t>perceived </a:t>
            </a:r>
            <a:r>
              <a:rPr lang="en-US" dirty="0"/>
              <a:t>gender of partner rather than </a:t>
            </a:r>
            <a:r>
              <a:rPr lang="en-US" i="1" dirty="0"/>
              <a:t>actual gender </a:t>
            </a:r>
            <a:r>
              <a:rPr lang="en-US" dirty="0"/>
              <a:t>of partner</a:t>
            </a:r>
          </a:p>
          <a:p>
            <a:endParaRPr lang="en-US" dirty="0"/>
          </a:p>
          <a:p>
            <a:r>
              <a:rPr lang="en-US" dirty="0" err="1"/>
              <a:t>Skrypnek</a:t>
            </a:r>
            <a:r>
              <a:rPr lang="en-US" dirty="0"/>
              <a:t> &amp; Snyder (1977); Hollingshead &amp; </a:t>
            </a:r>
            <a:r>
              <a:rPr lang="en-US" dirty="0" err="1"/>
              <a:t>Fraiden</a:t>
            </a:r>
            <a:r>
              <a:rPr lang="en-US" dirty="0"/>
              <a:t> (2005)</a:t>
            </a:r>
          </a:p>
        </p:txBody>
      </p:sp>
    </p:spTree>
    <p:extLst>
      <p:ext uri="{BB962C8B-B14F-4D97-AF65-F5344CB8AC3E}">
        <p14:creationId xmlns:p14="http://schemas.microsoft.com/office/powerpoint/2010/main" val="3132322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/>
          <p:nvPr/>
        </p:nvSpPr>
        <p:spPr>
          <a:xfrm>
            <a:off x="2644750" y="1344125"/>
            <a:ext cx="3603900" cy="129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Individual processes/experiences shape cognitions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Gender categorization; balanced identity theory</a:t>
            </a:r>
            <a:endParaRPr sz="1100"/>
          </a:p>
        </p:txBody>
      </p:sp>
      <p:sp>
        <p:nvSpPr>
          <p:cNvPr id="175" name="Google Shape;175;p20"/>
          <p:cNvSpPr/>
          <p:nvPr/>
        </p:nvSpPr>
        <p:spPr>
          <a:xfrm>
            <a:off x="2572600" y="2502775"/>
            <a:ext cx="3603900" cy="1296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Gendered cognitions shape individual experience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Integration into the self</a:t>
            </a:r>
            <a:endParaRPr sz="11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93C2B6-839C-5448-B4F6-0B5960249547}"/>
              </a:ext>
            </a:extLst>
          </p:cNvPr>
          <p:cNvGrpSpPr/>
          <p:nvPr/>
        </p:nvGrpSpPr>
        <p:grpSpPr>
          <a:xfrm>
            <a:off x="6406625" y="1136225"/>
            <a:ext cx="2652900" cy="2759400"/>
            <a:chOff x="6406625" y="1136225"/>
            <a:chExt cx="2652900" cy="2759400"/>
          </a:xfrm>
        </p:grpSpPr>
        <p:sp>
          <p:nvSpPr>
            <p:cNvPr id="173" name="Google Shape;173;p20"/>
            <p:cNvSpPr/>
            <p:nvPr/>
          </p:nvSpPr>
          <p:spPr>
            <a:xfrm>
              <a:off x="6406625" y="1136225"/>
              <a:ext cx="2652900" cy="27594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Self-related cognitions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</a:rPr>
                <a:t>self-concept,</a:t>
              </a:r>
              <a:endParaRPr sz="1200" i="1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</a:rPr>
                <a:t>gender identity</a:t>
              </a:r>
              <a:endParaRPr sz="1200" i="1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>
                  <a:solidFill>
                    <a:schemeClr val="dk1"/>
                  </a:solidFill>
                </a:rPr>
                <a:t>Implicit &amp; explicit knowledge about what is expected and appropriate for the self</a:t>
              </a:r>
              <a:endParaRPr sz="1200">
                <a:solidFill>
                  <a:schemeClr val="dk1"/>
                </a:solidFill>
              </a:endParaRPr>
            </a:p>
          </p:txBody>
        </p:sp>
        <p:pic>
          <p:nvPicPr>
            <p:cNvPr id="176" name="Google Shape;17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74837" y="1257150"/>
              <a:ext cx="916477" cy="91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516296-0AD2-D842-A849-55307046818B}"/>
              </a:ext>
            </a:extLst>
          </p:cNvPr>
          <p:cNvGrpSpPr/>
          <p:nvPr/>
        </p:nvGrpSpPr>
        <p:grpSpPr>
          <a:xfrm>
            <a:off x="54225" y="1593574"/>
            <a:ext cx="2360400" cy="1844700"/>
            <a:chOff x="54225" y="1593574"/>
            <a:chExt cx="2360400" cy="1844700"/>
          </a:xfrm>
        </p:grpSpPr>
        <p:sp>
          <p:nvSpPr>
            <p:cNvPr id="177" name="Google Shape;177;p20"/>
            <p:cNvSpPr/>
            <p:nvPr/>
          </p:nvSpPr>
          <p:spPr>
            <a:xfrm>
              <a:off x="54225" y="1593574"/>
              <a:ext cx="2360400" cy="1844700"/>
            </a:xfrm>
            <a:prstGeom prst="roundRect">
              <a:avLst>
                <a:gd name="adj" fmla="val 16667"/>
              </a:avLst>
            </a:prstGeom>
            <a:solidFill>
              <a:srgbClr val="ACEBE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20"/>
            <p:cNvGrpSpPr/>
            <p:nvPr/>
          </p:nvGrpSpPr>
          <p:grpSpPr>
            <a:xfrm>
              <a:off x="273200" y="1807723"/>
              <a:ext cx="1658685" cy="1053729"/>
              <a:chOff x="6207850" y="2440025"/>
              <a:chExt cx="1658685" cy="1100730"/>
            </a:xfrm>
          </p:grpSpPr>
          <p:sp>
            <p:nvSpPr>
              <p:cNvPr id="180" name="Google Shape;180;p20"/>
              <p:cNvSpPr/>
              <p:nvPr/>
            </p:nvSpPr>
            <p:spPr>
              <a:xfrm>
                <a:off x="6207850" y="2440025"/>
                <a:ext cx="1359300" cy="6621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latin typeface="Calibri"/>
                    <a:ea typeface="Calibri"/>
                    <a:cs typeface="Calibri"/>
                    <a:sym typeface="Calibri"/>
                  </a:rPr>
                  <a:t> individual</a:t>
                </a:r>
                <a:endParaRPr sz="20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9" name="Google Shape;179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73876" y="2948099"/>
                <a:ext cx="592660" cy="5926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6CB6D95-747D-5B4C-A04E-E8F236EF201C}"/>
              </a:ext>
            </a:extLst>
          </p:cNvPr>
          <p:cNvSpPr txBox="1">
            <a:spLocks/>
          </p:cNvSpPr>
          <p:nvPr/>
        </p:nvSpPr>
        <p:spPr>
          <a:xfrm>
            <a:off x="538925" y="354888"/>
            <a:ext cx="8520600" cy="84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I. Individuals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53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E5BD3-3D39-6941-8E6F-200606002CE4}"/>
              </a:ext>
            </a:extLst>
          </p:cNvPr>
          <p:cNvSpPr txBox="1"/>
          <p:nvPr/>
        </p:nvSpPr>
        <p:spPr>
          <a:xfrm>
            <a:off x="2998696" y="322729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80C08E-175C-A440-8B36-FCB58BA453CE}"/>
              </a:ext>
            </a:extLst>
          </p:cNvPr>
          <p:cNvSpPr/>
          <p:nvPr/>
        </p:nvSpPr>
        <p:spPr>
          <a:xfrm>
            <a:off x="1657350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female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DF6BBF-EB25-FC46-BE23-6FD8E578D7E7}"/>
              </a:ext>
            </a:extLst>
          </p:cNvPr>
          <p:cNvSpPr/>
          <p:nvPr/>
        </p:nvSpPr>
        <p:spPr>
          <a:xfrm>
            <a:off x="3907398" y="826501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self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31358F-D12F-9F43-BE32-5E0CD3D98B11}"/>
              </a:ext>
            </a:extLst>
          </p:cNvPr>
          <p:cNvSpPr/>
          <p:nvPr/>
        </p:nvSpPr>
        <p:spPr>
          <a:xfrm>
            <a:off x="6157447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32AAC5-BE3D-3543-A4F0-3C8F33565D17}"/>
              </a:ext>
            </a:extLst>
          </p:cNvPr>
          <p:cNvCxnSpPr>
            <a:cxnSpLocks/>
          </p:cNvCxnSpPr>
          <p:nvPr/>
        </p:nvCxnSpPr>
        <p:spPr>
          <a:xfrm flipV="1">
            <a:off x="2397296" y="1798051"/>
            <a:ext cx="1387530" cy="1285172"/>
          </a:xfrm>
          <a:prstGeom prst="straightConnector1">
            <a:avLst/>
          </a:prstGeom>
          <a:ln w="1270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9E2422-2B4B-1F49-A2E1-8E8E17756377}"/>
              </a:ext>
            </a:extLst>
          </p:cNvPr>
          <p:cNvCxnSpPr>
            <a:cxnSpLocks/>
          </p:cNvCxnSpPr>
          <p:nvPr/>
        </p:nvCxnSpPr>
        <p:spPr>
          <a:xfrm>
            <a:off x="5359176" y="1835150"/>
            <a:ext cx="1441674" cy="1358375"/>
          </a:xfrm>
          <a:prstGeom prst="straightConnector1">
            <a:avLst/>
          </a:prstGeom>
          <a:ln w="1270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DC6290-D822-A747-83C4-032681757518}"/>
              </a:ext>
            </a:extLst>
          </p:cNvPr>
          <p:cNvCxnSpPr>
            <a:cxnSpLocks/>
          </p:cNvCxnSpPr>
          <p:nvPr/>
        </p:nvCxnSpPr>
        <p:spPr>
          <a:xfrm flipV="1">
            <a:off x="3137243" y="3669114"/>
            <a:ext cx="3020205" cy="25892"/>
          </a:xfrm>
          <a:prstGeom prst="straightConnector1">
            <a:avLst/>
          </a:prstGeom>
          <a:ln w="1270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0526E7-5EDE-B241-92CD-8352E5008D9F}"/>
              </a:ext>
            </a:extLst>
          </p:cNvPr>
          <p:cNvSpPr txBox="1"/>
          <p:nvPr/>
        </p:nvSpPr>
        <p:spPr>
          <a:xfrm>
            <a:off x="424543" y="451597"/>
            <a:ext cx="3305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Balanced Identity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73066-7DEC-574B-ADA3-17B4E599F470}"/>
              </a:ext>
            </a:extLst>
          </p:cNvPr>
          <p:cNvSpPr txBox="1"/>
          <p:nvPr/>
        </p:nvSpPr>
        <p:spPr>
          <a:xfrm>
            <a:off x="4482823" y="3484180"/>
            <a:ext cx="457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D643F-5F38-B746-A8E4-AB550F1540A0}"/>
              </a:ext>
            </a:extLst>
          </p:cNvPr>
          <p:cNvSpPr txBox="1"/>
          <p:nvPr/>
        </p:nvSpPr>
        <p:spPr>
          <a:xfrm>
            <a:off x="6156896" y="1934247"/>
            <a:ext cx="457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F9BF2-8F8F-BE4E-A403-BBF99F54A044}"/>
              </a:ext>
            </a:extLst>
          </p:cNvPr>
          <p:cNvSpPr txBox="1"/>
          <p:nvPr/>
        </p:nvSpPr>
        <p:spPr>
          <a:xfrm>
            <a:off x="685800" y="4457700"/>
            <a:ext cx="405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Cvencek et al., 2020; Cvencek et al.,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F7202-2DA1-824A-A84F-6E84AB7DD003}"/>
              </a:ext>
            </a:extLst>
          </p:cNvPr>
          <p:cNvSpPr txBox="1"/>
          <p:nvPr/>
        </p:nvSpPr>
        <p:spPr>
          <a:xfrm>
            <a:off x="3398726" y="3942056"/>
            <a:ext cx="2712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“Girls aren’t good at math”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D23DA-9496-D54B-A5CA-76E397A5CCB5}"/>
              </a:ext>
            </a:extLst>
          </p:cNvPr>
          <p:cNvSpPr txBox="1"/>
          <p:nvPr/>
        </p:nvSpPr>
        <p:spPr>
          <a:xfrm>
            <a:off x="6156896" y="1858767"/>
            <a:ext cx="235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“I’m not good at math”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73F0A-216C-494E-A850-AF8DA965821F}"/>
              </a:ext>
            </a:extLst>
          </p:cNvPr>
          <p:cNvSpPr txBox="1"/>
          <p:nvPr/>
        </p:nvSpPr>
        <p:spPr>
          <a:xfrm>
            <a:off x="1016000" y="1858767"/>
            <a:ext cx="117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“I’m a girl”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8670B-6B51-E944-A9FC-A01C51A6291A}"/>
              </a:ext>
            </a:extLst>
          </p:cNvPr>
          <p:cNvSpPr txBox="1"/>
          <p:nvPr/>
        </p:nvSpPr>
        <p:spPr>
          <a:xfrm>
            <a:off x="2280287" y="199843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959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11" grpId="0"/>
      <p:bldP spid="12" grpId="0"/>
      <p:bldP spid="7" grpId="0"/>
      <p:bldP spid="8" grpId="0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19E972-880C-9843-AC6A-02A20FC0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3" b="13627"/>
          <a:stretch/>
        </p:blipFill>
        <p:spPr>
          <a:xfrm>
            <a:off x="4984877" y="1328928"/>
            <a:ext cx="2113280" cy="22677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569F1-C6E1-7845-B983-40DA0E719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427" y="3825924"/>
            <a:ext cx="4284684" cy="647115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en-US" sz="1600" dirty="0"/>
              <a:t>Diekman &amp; Schmader, forthcoming</a:t>
            </a:r>
          </a:p>
          <a:p>
            <a:pPr marL="139700" indent="0" algn="ctr">
              <a:buNone/>
            </a:pPr>
            <a:r>
              <a:rPr lang="en-US" sz="1600" i="1" dirty="0"/>
              <a:t>Handbook of Social 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264D4-DD19-7847-9A62-72FA297B3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03" y="1328927"/>
            <a:ext cx="2267713" cy="22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6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F1F6-8780-A04E-8285-DCFC3356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 problem from an embedded perspective:</a:t>
            </a:r>
            <a:br>
              <a:rPr lang="en-US" dirty="0"/>
            </a:br>
            <a:r>
              <a:rPr lang="en-US" dirty="0"/>
              <a:t>Gender disparities</a:t>
            </a:r>
            <a:br>
              <a:rPr lang="en-US" dirty="0"/>
            </a:br>
            <a:r>
              <a:rPr lang="en-US" dirty="0"/>
              <a:t> in STEM engagement</a:t>
            </a:r>
          </a:p>
        </p:txBody>
      </p:sp>
    </p:spTree>
    <p:extLst>
      <p:ext uri="{BB962C8B-B14F-4D97-AF65-F5344CB8AC3E}">
        <p14:creationId xmlns:p14="http://schemas.microsoft.com/office/powerpoint/2010/main" val="3189430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400050"/>
            <a:ext cx="8850086" cy="3184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The problem</a:t>
            </a: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771650" y="4866085"/>
            <a:ext cx="446308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Degree attainment at highest level in field; Digest of Education Statistics, 2016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799220"/>
              </p:ext>
            </p:extLst>
          </p:nvPr>
        </p:nvGraphicFramePr>
        <p:xfrm>
          <a:off x="489857" y="1000594"/>
          <a:ext cx="7207593" cy="373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07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432100" y="211750"/>
            <a:ext cx="2921700" cy="3178800"/>
          </a:xfrm>
          <a:prstGeom prst="roundRect">
            <a:avLst>
              <a:gd name="adj" fmla="val 16667"/>
            </a:avLst>
          </a:prstGeom>
          <a:solidFill>
            <a:srgbClr val="A3A7C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225850" y="982350"/>
            <a:ext cx="2807100" cy="3178800"/>
          </a:xfrm>
          <a:prstGeom prst="roundRect">
            <a:avLst>
              <a:gd name="adj" fmla="val 16667"/>
            </a:avLst>
          </a:prstGeom>
          <a:solidFill>
            <a:srgbClr val="82BEE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5779225" y="1598175"/>
            <a:ext cx="2921700" cy="3000000"/>
          </a:xfrm>
          <a:prstGeom prst="roundRect">
            <a:avLst>
              <a:gd name="adj" fmla="val 16667"/>
            </a:avLst>
          </a:prstGeom>
          <a:solidFill>
            <a:srgbClr val="ACEB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125" y="3207850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6558075" y="1909650"/>
            <a:ext cx="1359300" cy="662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individual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5525" y="561625"/>
            <a:ext cx="1036550" cy="10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475" y="1174750"/>
            <a:ext cx="834000" cy="8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325" y="2053475"/>
            <a:ext cx="1036550" cy="10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5513" y="2154750"/>
            <a:ext cx="834000" cy="8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5600" y="1384150"/>
            <a:ext cx="834000" cy="8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571750" y="398925"/>
            <a:ext cx="1470000" cy="73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institutions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67725" y="2838963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7763" y="2090200"/>
            <a:ext cx="963100" cy="9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3919600" y="1120413"/>
            <a:ext cx="1537500" cy="73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interactions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571750" y="3390550"/>
            <a:ext cx="25077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Who is in STEM?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What goals does STEM afford?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382563" y="4058163"/>
            <a:ext cx="2367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How do specific contexts shape experience?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849650" y="4511025"/>
            <a:ext cx="3192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How are goals shaped by gender?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D508F-841A-134C-9AB7-E7DDF6F14AD0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cxnSp>
        <p:nvCxnSpPr>
          <p:cNvPr id="20" name="Google Shape;98;p15">
            <a:extLst>
              <a:ext uri="{FF2B5EF4-FFF2-40B4-BE49-F238E27FC236}">
                <a16:creationId xmlns:a16="http://schemas.microsoft.com/office/drawing/2014/main" id="{56419AE4-F352-374C-ABC8-A3C9268C6244}"/>
              </a:ext>
            </a:extLst>
          </p:cNvPr>
          <p:cNvCxnSpPr/>
          <p:nvPr/>
        </p:nvCxnSpPr>
        <p:spPr>
          <a:xfrm>
            <a:off x="3353875" y="449175"/>
            <a:ext cx="3886200" cy="11490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21" name="Google Shape;99;p15">
            <a:extLst>
              <a:ext uri="{FF2B5EF4-FFF2-40B4-BE49-F238E27FC236}">
                <a16:creationId xmlns:a16="http://schemas.microsoft.com/office/drawing/2014/main" id="{A6932E56-D12E-5A40-9B95-251FFF5B462D}"/>
              </a:ext>
            </a:extLst>
          </p:cNvPr>
          <p:cNvCxnSpPr/>
          <p:nvPr/>
        </p:nvCxnSpPr>
        <p:spPr>
          <a:xfrm flipH="1">
            <a:off x="4629400" y="428250"/>
            <a:ext cx="11700" cy="554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7870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203025" y="1559375"/>
            <a:ext cx="2211600" cy="1656600"/>
            <a:chOff x="203025" y="1559375"/>
            <a:chExt cx="2211600" cy="1656600"/>
          </a:xfrm>
          <a:solidFill>
            <a:srgbClr val="A3A7C2"/>
          </a:solidFill>
        </p:grpSpPr>
        <p:sp>
          <p:nvSpPr>
            <p:cNvPr id="148" name="Google Shape;148;p18"/>
            <p:cNvSpPr/>
            <p:nvPr/>
          </p:nvSpPr>
          <p:spPr>
            <a:xfrm>
              <a:off x="203025" y="1559375"/>
              <a:ext cx="2211600" cy="16566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9999" y="2155610"/>
              <a:ext cx="548775" cy="56734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0" name="Google Shape;15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7559" y="2387500"/>
              <a:ext cx="548779" cy="56732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1" name="Google Shape;151;p18"/>
            <p:cNvSpPr/>
            <p:nvPr/>
          </p:nvSpPr>
          <p:spPr>
            <a:xfrm>
              <a:off x="284200" y="1654100"/>
              <a:ext cx="1465800" cy="683700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8"/>
          <p:cNvSpPr/>
          <p:nvPr/>
        </p:nvSpPr>
        <p:spPr>
          <a:xfrm>
            <a:off x="2644750" y="1561300"/>
            <a:ext cx="3603900" cy="104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Societal institutions shape cognitions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Social role theory; role models</a:t>
            </a:r>
            <a:endParaRPr sz="11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0AB86B-F829-EF49-87D9-D6462919CD31}"/>
              </a:ext>
            </a:extLst>
          </p:cNvPr>
          <p:cNvGrpSpPr/>
          <p:nvPr/>
        </p:nvGrpSpPr>
        <p:grpSpPr>
          <a:xfrm>
            <a:off x="6624947" y="1692641"/>
            <a:ext cx="2080975" cy="1493277"/>
            <a:chOff x="54225" y="1593574"/>
            <a:chExt cx="2360400" cy="1844700"/>
          </a:xfrm>
        </p:grpSpPr>
        <p:sp>
          <p:nvSpPr>
            <p:cNvPr id="12" name="Google Shape;177;p20">
              <a:extLst>
                <a:ext uri="{FF2B5EF4-FFF2-40B4-BE49-F238E27FC236}">
                  <a16:creationId xmlns:a16="http://schemas.microsoft.com/office/drawing/2014/main" id="{3B75B788-EBA1-6348-972F-380847C7F365}"/>
                </a:ext>
              </a:extLst>
            </p:cNvPr>
            <p:cNvSpPr/>
            <p:nvPr/>
          </p:nvSpPr>
          <p:spPr>
            <a:xfrm>
              <a:off x="54225" y="1593574"/>
              <a:ext cx="2360400" cy="1844700"/>
            </a:xfrm>
            <a:prstGeom prst="roundRect">
              <a:avLst>
                <a:gd name="adj" fmla="val 16667"/>
              </a:avLst>
            </a:prstGeom>
            <a:solidFill>
              <a:srgbClr val="ACEBE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78;p20">
              <a:extLst>
                <a:ext uri="{FF2B5EF4-FFF2-40B4-BE49-F238E27FC236}">
                  <a16:creationId xmlns:a16="http://schemas.microsoft.com/office/drawing/2014/main" id="{250C31E9-4086-E944-995E-5E7C0CB5A8CB}"/>
                </a:ext>
              </a:extLst>
            </p:cNvPr>
            <p:cNvGrpSpPr/>
            <p:nvPr/>
          </p:nvGrpSpPr>
          <p:grpSpPr>
            <a:xfrm>
              <a:off x="273200" y="1807723"/>
              <a:ext cx="1658686" cy="1053729"/>
              <a:chOff x="6207850" y="2440025"/>
              <a:chExt cx="1658686" cy="1100730"/>
            </a:xfrm>
          </p:grpSpPr>
          <p:sp>
            <p:nvSpPr>
              <p:cNvPr id="14" name="Google Shape;180;p20">
                <a:extLst>
                  <a:ext uri="{FF2B5EF4-FFF2-40B4-BE49-F238E27FC236}">
                    <a16:creationId xmlns:a16="http://schemas.microsoft.com/office/drawing/2014/main" id="{8950E32C-9D12-D54B-A430-674AAA039931}"/>
                  </a:ext>
                </a:extLst>
              </p:cNvPr>
              <p:cNvSpPr/>
              <p:nvPr/>
            </p:nvSpPr>
            <p:spPr>
              <a:xfrm>
                <a:off x="6207850" y="2440025"/>
                <a:ext cx="1566571" cy="6621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latin typeface="Calibri"/>
                    <a:ea typeface="Calibri"/>
                    <a:cs typeface="Calibri"/>
                    <a:sym typeface="Calibri"/>
                  </a:rPr>
                  <a:t> individual</a:t>
                </a:r>
                <a:endParaRPr sz="20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" name="Google Shape;179;p20">
                <a:extLst>
                  <a:ext uri="{FF2B5EF4-FFF2-40B4-BE49-F238E27FC236}">
                    <a16:creationId xmlns:a16="http://schemas.microsoft.com/office/drawing/2014/main" id="{E89B69EA-AD75-4B49-A7D8-2DA98D4DB898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73876" y="2948099"/>
                <a:ext cx="592660" cy="5926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C561E2-7D89-CE4D-BFF3-A1499E9FBF3F}"/>
              </a:ext>
            </a:extLst>
          </p:cNvPr>
          <p:cNvSpPr txBox="1"/>
          <p:nvPr/>
        </p:nvSpPr>
        <p:spPr>
          <a:xfrm>
            <a:off x="914815" y="3470396"/>
            <a:ext cx="779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role occupancy shapes gender &amp; individual differences in goal endorsement</a:t>
            </a:r>
          </a:p>
        </p:txBody>
      </p:sp>
    </p:spTree>
    <p:extLst>
      <p:ext uri="{BB962C8B-B14F-4D97-AF65-F5344CB8AC3E}">
        <p14:creationId xmlns:p14="http://schemas.microsoft.com/office/powerpoint/2010/main" val="198881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203025" y="1559375"/>
            <a:ext cx="2211600" cy="1656600"/>
            <a:chOff x="203025" y="1559375"/>
            <a:chExt cx="2211600" cy="1656600"/>
          </a:xfrm>
          <a:solidFill>
            <a:srgbClr val="A3A7C2"/>
          </a:solidFill>
        </p:grpSpPr>
        <p:sp>
          <p:nvSpPr>
            <p:cNvPr id="148" name="Google Shape;148;p18"/>
            <p:cNvSpPr/>
            <p:nvPr/>
          </p:nvSpPr>
          <p:spPr>
            <a:xfrm>
              <a:off x="203025" y="1559375"/>
              <a:ext cx="2211600" cy="16566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9999" y="2155610"/>
              <a:ext cx="548775" cy="56734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0" name="Google Shape;15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7559" y="2387500"/>
              <a:ext cx="548779" cy="56732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1" name="Google Shape;151;p18"/>
            <p:cNvSpPr/>
            <p:nvPr/>
          </p:nvSpPr>
          <p:spPr>
            <a:xfrm>
              <a:off x="284200" y="1654100"/>
              <a:ext cx="1465800" cy="683700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8"/>
          <p:cNvSpPr/>
          <p:nvPr/>
        </p:nvSpPr>
        <p:spPr>
          <a:xfrm>
            <a:off x="2572600" y="2470650"/>
            <a:ext cx="3603900" cy="999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Gendered cognitions shape institutions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Self-selection; justification</a:t>
            </a:r>
            <a:endParaRPr sz="11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0AB86B-F829-EF49-87D9-D6462919CD31}"/>
              </a:ext>
            </a:extLst>
          </p:cNvPr>
          <p:cNvGrpSpPr/>
          <p:nvPr/>
        </p:nvGrpSpPr>
        <p:grpSpPr>
          <a:xfrm>
            <a:off x="6624947" y="1692641"/>
            <a:ext cx="2080975" cy="1493277"/>
            <a:chOff x="54225" y="1593574"/>
            <a:chExt cx="2360400" cy="1844700"/>
          </a:xfrm>
        </p:grpSpPr>
        <p:sp>
          <p:nvSpPr>
            <p:cNvPr id="12" name="Google Shape;177;p20">
              <a:extLst>
                <a:ext uri="{FF2B5EF4-FFF2-40B4-BE49-F238E27FC236}">
                  <a16:creationId xmlns:a16="http://schemas.microsoft.com/office/drawing/2014/main" id="{3B75B788-EBA1-6348-972F-380847C7F365}"/>
                </a:ext>
              </a:extLst>
            </p:cNvPr>
            <p:cNvSpPr/>
            <p:nvPr/>
          </p:nvSpPr>
          <p:spPr>
            <a:xfrm>
              <a:off x="54225" y="1593574"/>
              <a:ext cx="2360400" cy="1844700"/>
            </a:xfrm>
            <a:prstGeom prst="roundRect">
              <a:avLst>
                <a:gd name="adj" fmla="val 16667"/>
              </a:avLst>
            </a:prstGeom>
            <a:solidFill>
              <a:srgbClr val="ACEBE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78;p20">
              <a:extLst>
                <a:ext uri="{FF2B5EF4-FFF2-40B4-BE49-F238E27FC236}">
                  <a16:creationId xmlns:a16="http://schemas.microsoft.com/office/drawing/2014/main" id="{250C31E9-4086-E944-995E-5E7C0CB5A8CB}"/>
                </a:ext>
              </a:extLst>
            </p:cNvPr>
            <p:cNvGrpSpPr/>
            <p:nvPr/>
          </p:nvGrpSpPr>
          <p:grpSpPr>
            <a:xfrm>
              <a:off x="273200" y="1807723"/>
              <a:ext cx="1658686" cy="1053729"/>
              <a:chOff x="6207850" y="2440025"/>
              <a:chExt cx="1658686" cy="1100730"/>
            </a:xfrm>
          </p:grpSpPr>
          <p:sp>
            <p:nvSpPr>
              <p:cNvPr id="14" name="Google Shape;180;p20">
                <a:extLst>
                  <a:ext uri="{FF2B5EF4-FFF2-40B4-BE49-F238E27FC236}">
                    <a16:creationId xmlns:a16="http://schemas.microsoft.com/office/drawing/2014/main" id="{8950E32C-9D12-D54B-A430-674AAA039931}"/>
                  </a:ext>
                </a:extLst>
              </p:cNvPr>
              <p:cNvSpPr/>
              <p:nvPr/>
            </p:nvSpPr>
            <p:spPr>
              <a:xfrm>
                <a:off x="6207850" y="2440025"/>
                <a:ext cx="1566571" cy="6621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latin typeface="Calibri"/>
                    <a:ea typeface="Calibri"/>
                    <a:cs typeface="Calibri"/>
                    <a:sym typeface="Calibri"/>
                  </a:rPr>
                  <a:t> individual</a:t>
                </a:r>
                <a:endParaRPr sz="20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" name="Google Shape;179;p20">
                <a:extLst>
                  <a:ext uri="{FF2B5EF4-FFF2-40B4-BE49-F238E27FC236}">
                    <a16:creationId xmlns:a16="http://schemas.microsoft.com/office/drawing/2014/main" id="{E89B69EA-AD75-4B49-A7D8-2DA98D4DB898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73876" y="2948099"/>
                <a:ext cx="592660" cy="5926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BAB976-63B6-3045-BF2F-8B1C23F22356}"/>
              </a:ext>
            </a:extLst>
          </p:cNvPr>
          <p:cNvSpPr txBox="1"/>
          <p:nvPr/>
        </p:nvSpPr>
        <p:spPr>
          <a:xfrm>
            <a:off x="1297065" y="3812210"/>
            <a:ext cx="615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Gendered goal endorsement, paired with beliefs about roles, influences how individuals navigate the social structure</a:t>
            </a:r>
          </a:p>
        </p:txBody>
      </p:sp>
    </p:spTree>
    <p:extLst>
      <p:ext uri="{BB962C8B-B14F-4D97-AF65-F5344CB8AC3E}">
        <p14:creationId xmlns:p14="http://schemas.microsoft.com/office/powerpoint/2010/main" val="332192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49351" y="215704"/>
            <a:ext cx="7638306" cy="994172"/>
          </a:xfrm>
        </p:spPr>
        <p:txBody>
          <a:bodyPr>
            <a:normAutofit/>
          </a:bodyPr>
          <a:lstStyle/>
          <a:p>
            <a:r>
              <a:rPr lang="en-US" dirty="0"/>
              <a:t>Gender differences &amp; similarities in goals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15971910"/>
              </p:ext>
            </p:extLst>
          </p:nvPr>
        </p:nvGraphicFramePr>
        <p:xfrm>
          <a:off x="1678781" y="1013611"/>
          <a:ext cx="5786437" cy="340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02551" y="4575369"/>
            <a:ext cx="38576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Across 3 studies: communal goals </a:t>
            </a:r>
            <a:r>
              <a:rPr lang="en-US" sz="1013" i="1" dirty="0"/>
              <a:t>d = </a:t>
            </a:r>
            <a:r>
              <a:rPr lang="en-US" sz="1013" dirty="0"/>
              <a:t>-.51;</a:t>
            </a:r>
            <a:r>
              <a:rPr lang="en-US" sz="1013" i="1" dirty="0"/>
              <a:t> </a:t>
            </a:r>
            <a:r>
              <a:rPr lang="en-US" sz="1013" dirty="0"/>
              <a:t>agentic goals </a:t>
            </a:r>
            <a:r>
              <a:rPr lang="en-US" sz="1013" i="1" dirty="0"/>
              <a:t>d = </a:t>
            </a:r>
            <a:r>
              <a:rPr lang="en-US" sz="1013" dirty="0"/>
              <a:t>.10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5987" y="4661931"/>
            <a:ext cx="20672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Diekman et al., 2010; 2011</a:t>
            </a:r>
          </a:p>
        </p:txBody>
      </p:sp>
    </p:spTree>
    <p:extLst>
      <p:ext uri="{BB962C8B-B14F-4D97-AF65-F5344CB8AC3E}">
        <p14:creationId xmlns:p14="http://schemas.microsoft.com/office/powerpoint/2010/main" val="24142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El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856"/>
            <a:ext cx="8286750" cy="575955"/>
          </a:xfrm>
        </p:spPr>
        <p:txBody>
          <a:bodyPr>
            <a:noAutofit/>
          </a:bodyPr>
          <a:lstStyle/>
          <a:p>
            <a:r>
              <a:rPr lang="en-US" sz="2700" dirty="0"/>
              <a:t>Beliefs about the role:</a:t>
            </a:r>
            <a:br>
              <a:rPr lang="en-US" sz="2700" dirty="0"/>
            </a:br>
            <a:r>
              <a:rPr lang="en-US" sz="2700" dirty="0"/>
              <a:t>STEM careers believed to impede communal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35117"/>
            <a:ext cx="2018298" cy="2993983"/>
          </a:xfrm>
        </p:spPr>
        <p:txBody>
          <a:bodyPr>
            <a:noAutofit/>
          </a:bodyPr>
          <a:lstStyle/>
          <a:p>
            <a:r>
              <a:rPr lang="en-US" sz="1350" dirty="0"/>
              <a:t>How much will each career fulfill </a:t>
            </a:r>
          </a:p>
          <a:p>
            <a:pPr lvl="1"/>
            <a:r>
              <a:rPr lang="en-US" sz="1350" i="1" dirty="0"/>
              <a:t>intimacy, affiliation, and altruism</a:t>
            </a:r>
          </a:p>
          <a:p>
            <a:pPr lvl="1"/>
            <a:r>
              <a:rPr lang="en-US" sz="1350" i="1" dirty="0"/>
              <a:t>power, achievement, and seeking new experiences or excitement</a:t>
            </a:r>
          </a:p>
          <a:p>
            <a:endParaRPr lang="en-US" sz="1350" i="1" dirty="0"/>
          </a:p>
          <a:p>
            <a:r>
              <a:rPr lang="en-US" sz="1350" dirty="0"/>
              <a:t>Robust across sex and major</a:t>
            </a:r>
          </a:p>
          <a:p>
            <a:r>
              <a:rPr lang="en-US" sz="1350" dirty="0"/>
              <a:t>Replicated with different samples, different careers, implicit measures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1920040"/>
              </p:ext>
            </p:extLst>
          </p:nvPr>
        </p:nvGraphicFramePr>
        <p:xfrm>
          <a:off x="3371850" y="1425162"/>
          <a:ext cx="4572000" cy="328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1" y="4743451"/>
            <a:ext cx="21916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Simple effect for communal goals, η</a:t>
            </a:r>
            <a:r>
              <a:rPr lang="en-US" sz="900" baseline="30000" dirty="0"/>
              <a:t>2</a:t>
            </a:r>
            <a:r>
              <a:rPr lang="en-US" sz="900" baseline="-25000" dirty="0"/>
              <a:t>G</a:t>
            </a:r>
            <a:r>
              <a:rPr lang="en-US" sz="900" dirty="0"/>
              <a:t>=.53;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0856" y="4728709"/>
            <a:ext cx="122501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agentic goals, η</a:t>
            </a:r>
            <a:r>
              <a:rPr lang="en-US" sz="900" baseline="30000" dirty="0"/>
              <a:t>2</a:t>
            </a:r>
            <a:r>
              <a:rPr lang="en-US" sz="900" baseline="-25000" dirty="0"/>
              <a:t>G</a:t>
            </a:r>
            <a:r>
              <a:rPr lang="en-US" sz="900" dirty="0"/>
              <a:t>=.14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0499" y="4743450"/>
            <a:ext cx="242085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13" dirty="0"/>
              <a:t>Diekman et al. (2010) </a:t>
            </a:r>
            <a:r>
              <a:rPr lang="en-US" sz="1013" i="1" dirty="0" err="1"/>
              <a:t>Psyc</a:t>
            </a:r>
            <a:r>
              <a:rPr lang="en-US" sz="1013" i="1" dirty="0"/>
              <a:t> Sci; (</a:t>
            </a:r>
            <a:r>
              <a:rPr lang="en-US" sz="1013" dirty="0"/>
              <a:t>2011) JPSP</a:t>
            </a:r>
            <a:endParaRPr lang="en-US" sz="1013" i="1" dirty="0"/>
          </a:p>
        </p:txBody>
      </p:sp>
    </p:spTree>
    <p:extLst>
      <p:ext uri="{BB962C8B-B14F-4D97-AF65-F5344CB8AC3E}">
        <p14:creationId xmlns:p14="http://schemas.microsoft.com/office/powerpoint/2010/main" val="329847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Sub>
          <a:bldChart bld="seriesEl"/>
        </p:bldSub>
      </p:bldGraphic>
      <p:bldP spid="7" grpId="0"/>
      <p:bldP spid="8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40080" y="99968"/>
            <a:ext cx="7162799" cy="9941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Individual differences in communal goal endorsement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7244589"/>
              </p:ext>
            </p:extLst>
          </p:nvPr>
        </p:nvGraphicFramePr>
        <p:xfrm>
          <a:off x="1046480" y="1030455"/>
          <a:ext cx="7162799" cy="350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198269" y="4514851"/>
            <a:ext cx="2802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Diekman et al. (2010) </a:t>
            </a:r>
            <a:r>
              <a:rPr lang="en-US" sz="1200" i="1" dirty="0" err="1"/>
              <a:t>Psyc</a:t>
            </a:r>
            <a:r>
              <a:rPr lang="en-US" sz="1200" i="1" dirty="0"/>
              <a:t> </a:t>
            </a:r>
            <a:r>
              <a:rPr lang="en-US" sz="1200" i="1" dirty="0" err="1"/>
              <a:t>Sci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69927" y="4743450"/>
            <a:ext cx="51813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Communal goals predict when controlling with self-efficacy, experience</a:t>
            </a:r>
          </a:p>
        </p:txBody>
      </p:sp>
    </p:spTree>
    <p:extLst>
      <p:ext uri="{BB962C8B-B14F-4D97-AF65-F5344CB8AC3E}">
        <p14:creationId xmlns:p14="http://schemas.microsoft.com/office/powerpoint/2010/main" val="13453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4E53-55B3-F54F-8E14-068F3523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&amp; specific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9C27D-97D9-3C4E-9577-08DD353CC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Experiences that highlight communal aspects of science can close gender disparities in STEM interest</a:t>
            </a:r>
          </a:p>
          <a:p>
            <a:pPr lvl="1"/>
            <a:r>
              <a:rPr lang="en-US" dirty="0"/>
              <a:t>Diekman et al., 2011; Steinberg &amp; Diekman, 2018</a:t>
            </a:r>
          </a:p>
          <a:p>
            <a:pPr lvl="1"/>
            <a:endParaRPr lang="en-US" dirty="0"/>
          </a:p>
          <a:p>
            <a:r>
              <a:rPr lang="en-US"/>
              <a:t>Belonging – sense of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07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Communality in context: Field study at Women &amp; Science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Middle school girls</a:t>
            </a:r>
          </a:p>
          <a:p>
            <a:pPr lvl="1"/>
            <a:r>
              <a:rPr lang="en-US" dirty="0"/>
              <a:t>Attended two keynote addresses &amp; three sessions with hands-on activities</a:t>
            </a:r>
          </a:p>
          <a:p>
            <a:r>
              <a:rPr lang="en-US" dirty="0"/>
              <a:t>Not just exposure</a:t>
            </a:r>
          </a:p>
          <a:p>
            <a:pPr lvl="1"/>
            <a:r>
              <a:rPr lang="en-US" dirty="0"/>
              <a:t>No general effect on STEM positivity</a:t>
            </a:r>
          </a:p>
          <a:p>
            <a:pPr lvl="1"/>
            <a:r>
              <a:rPr lang="en-US" dirty="0"/>
              <a:t>No general effect on communal affordances</a:t>
            </a:r>
          </a:p>
          <a:p>
            <a:r>
              <a:rPr lang="en-US" dirty="0"/>
              <a:t>Can we predict who walks out with greater STEM interest? </a:t>
            </a:r>
          </a:p>
        </p:txBody>
      </p:sp>
    </p:spTree>
    <p:extLst>
      <p:ext uri="{BB962C8B-B14F-4D97-AF65-F5344CB8AC3E}">
        <p14:creationId xmlns:p14="http://schemas.microsoft.com/office/powerpoint/2010/main" val="22775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C844-4FB4-DF49-8232-BD8F7D27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4258-ABEA-FC47-B361-222A330D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Gender has real impact even if it not biologically essential</a:t>
            </a:r>
          </a:p>
          <a:p>
            <a:endParaRPr lang="en-US" dirty="0"/>
          </a:p>
          <a:p>
            <a:r>
              <a:rPr lang="en-US" dirty="0"/>
              <a:t>Gender categories act as organizing forces, lead to expectations, and structure experiences</a:t>
            </a:r>
          </a:p>
          <a:p>
            <a:endParaRPr lang="en-US" dirty="0"/>
          </a:p>
          <a:p>
            <a:r>
              <a:rPr lang="en-US" dirty="0"/>
              <a:t>Gender cognitions are the fuel that form these categories &amp; their consequences</a:t>
            </a:r>
          </a:p>
        </p:txBody>
      </p:sp>
    </p:spTree>
    <p:extLst>
      <p:ext uri="{BB962C8B-B14F-4D97-AF65-F5344CB8AC3E}">
        <p14:creationId xmlns:p14="http://schemas.microsoft.com/office/powerpoint/2010/main" val="6216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E5BD3-3D39-6941-8E6F-200606002CE4}"/>
              </a:ext>
            </a:extLst>
          </p:cNvPr>
          <p:cNvSpPr txBox="1"/>
          <p:nvPr/>
        </p:nvSpPr>
        <p:spPr>
          <a:xfrm>
            <a:off x="2998696" y="322729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80C08E-175C-A440-8B36-FCB58BA453CE}"/>
              </a:ext>
            </a:extLst>
          </p:cNvPr>
          <p:cNvSpPr/>
          <p:nvPr/>
        </p:nvSpPr>
        <p:spPr>
          <a:xfrm>
            <a:off x="1657350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Session communal affordances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DF6BBF-EB25-FC46-BE23-6FD8E578D7E7}"/>
              </a:ext>
            </a:extLst>
          </p:cNvPr>
          <p:cNvSpPr/>
          <p:nvPr/>
        </p:nvSpPr>
        <p:spPr>
          <a:xfrm>
            <a:off x="2585887" y="766919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communal affordances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F603A2-1B49-214D-AEBB-1A90FA5DD4A3}"/>
              </a:ext>
            </a:extLst>
          </p:cNvPr>
          <p:cNvSpPr/>
          <p:nvPr/>
        </p:nvSpPr>
        <p:spPr>
          <a:xfrm>
            <a:off x="5185924" y="751214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belonging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31358F-D12F-9F43-BE32-5E0CD3D98B11}"/>
              </a:ext>
            </a:extLst>
          </p:cNvPr>
          <p:cNvSpPr/>
          <p:nvPr/>
        </p:nvSpPr>
        <p:spPr>
          <a:xfrm>
            <a:off x="6157447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career interest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32AAC5-BE3D-3543-A4F0-3C8F33565D17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397296" y="1738470"/>
            <a:ext cx="928538" cy="1455056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9">
            <a:extLst>
              <a:ext uri="{FF2B5EF4-FFF2-40B4-BE49-F238E27FC236}">
                <a16:creationId xmlns:a16="http://schemas.microsoft.com/office/drawing/2014/main" id="{58981E44-7E46-E445-86DA-E7CC8823B0CC}"/>
              </a:ext>
            </a:extLst>
          </p:cNvPr>
          <p:cNvSpPr txBox="1"/>
          <p:nvPr/>
        </p:nvSpPr>
        <p:spPr>
          <a:xfrm>
            <a:off x="2920150" y="2214056"/>
            <a:ext cx="1076709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.24 (.27)***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48175E-1B8A-1940-80BB-7E30AFCBA2CC}"/>
              </a:ext>
            </a:extLst>
          </p:cNvPr>
          <p:cNvCxnSpPr>
            <a:cxnSpLocks/>
          </p:cNvCxnSpPr>
          <p:nvPr/>
        </p:nvCxnSpPr>
        <p:spPr>
          <a:xfrm flipV="1">
            <a:off x="4065781" y="1236989"/>
            <a:ext cx="1120144" cy="15705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9E2422-2B4B-1F49-A2E1-8E8E17756377}"/>
              </a:ext>
            </a:extLst>
          </p:cNvPr>
          <p:cNvCxnSpPr>
            <a:cxnSpLocks/>
          </p:cNvCxnSpPr>
          <p:nvPr/>
        </p:nvCxnSpPr>
        <p:spPr>
          <a:xfrm>
            <a:off x="5925870" y="1738469"/>
            <a:ext cx="874980" cy="1455056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DC6290-D822-A747-83C4-032681757518}"/>
              </a:ext>
            </a:extLst>
          </p:cNvPr>
          <p:cNvCxnSpPr>
            <a:cxnSpLocks/>
          </p:cNvCxnSpPr>
          <p:nvPr/>
        </p:nvCxnSpPr>
        <p:spPr>
          <a:xfrm flipV="1">
            <a:off x="3137243" y="3669114"/>
            <a:ext cx="3020205" cy="25892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9">
            <a:extLst>
              <a:ext uri="{FF2B5EF4-FFF2-40B4-BE49-F238E27FC236}">
                <a16:creationId xmlns:a16="http://schemas.microsoft.com/office/drawing/2014/main" id="{4021CC88-30A1-AA48-831B-563C3F999F4E}"/>
              </a:ext>
            </a:extLst>
          </p:cNvPr>
          <p:cNvSpPr txBox="1"/>
          <p:nvPr/>
        </p:nvSpPr>
        <p:spPr>
          <a:xfrm>
            <a:off x="4225217" y="1282782"/>
            <a:ext cx="879764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.49 (.29)*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 Box 51">
            <a:extLst>
              <a:ext uri="{FF2B5EF4-FFF2-40B4-BE49-F238E27FC236}">
                <a16:creationId xmlns:a16="http://schemas.microsoft.com/office/drawing/2014/main" id="{491366A5-3FDA-C54D-9103-D089B2A720EC}"/>
              </a:ext>
            </a:extLst>
          </p:cNvPr>
          <p:cNvSpPr txBox="1"/>
          <p:nvPr/>
        </p:nvSpPr>
        <p:spPr>
          <a:xfrm>
            <a:off x="5339520" y="2129396"/>
            <a:ext cx="1172700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.23 (.35)***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431EA737-C0E0-3344-AB81-CDF72DFA7E36}"/>
              </a:ext>
            </a:extLst>
          </p:cNvPr>
          <p:cNvSpPr txBox="1"/>
          <p:nvPr/>
        </p:nvSpPr>
        <p:spPr>
          <a:xfrm>
            <a:off x="3775523" y="3290797"/>
            <a:ext cx="1932237" cy="37831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Unmediated: .16 (.16)</a:t>
            </a:r>
            <a:r>
              <a:rPr lang="en-US" sz="12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†</a:t>
            </a:r>
            <a:b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15D13-DE42-894E-8F78-950CA18BE1D0}"/>
              </a:ext>
            </a:extLst>
          </p:cNvPr>
          <p:cNvSpPr txBox="1"/>
          <p:nvPr/>
        </p:nvSpPr>
        <p:spPr>
          <a:xfrm>
            <a:off x="742950" y="4572000"/>
            <a:ext cx="3780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*controlling for initial STEM communal affordances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0290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1" grpId="1" animBg="1"/>
      <p:bldP spid="23" grpId="0"/>
      <p:bldP spid="32" grpId="0"/>
      <p:bldP spid="33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E5BD3-3D39-6941-8E6F-200606002CE4}"/>
              </a:ext>
            </a:extLst>
          </p:cNvPr>
          <p:cNvSpPr txBox="1"/>
          <p:nvPr/>
        </p:nvSpPr>
        <p:spPr>
          <a:xfrm>
            <a:off x="2998696" y="322729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80C08E-175C-A440-8B36-FCB58BA453CE}"/>
              </a:ext>
            </a:extLst>
          </p:cNvPr>
          <p:cNvSpPr/>
          <p:nvPr/>
        </p:nvSpPr>
        <p:spPr>
          <a:xfrm>
            <a:off x="1657350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Session communal affordances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DF6BBF-EB25-FC46-BE23-6FD8E578D7E7}"/>
              </a:ext>
            </a:extLst>
          </p:cNvPr>
          <p:cNvSpPr/>
          <p:nvPr/>
        </p:nvSpPr>
        <p:spPr>
          <a:xfrm>
            <a:off x="2585887" y="766919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communal affordances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F603A2-1B49-214D-AEBB-1A90FA5DD4A3}"/>
              </a:ext>
            </a:extLst>
          </p:cNvPr>
          <p:cNvSpPr/>
          <p:nvPr/>
        </p:nvSpPr>
        <p:spPr>
          <a:xfrm>
            <a:off x="5185924" y="751214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belonging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31358F-D12F-9F43-BE32-5E0CD3D98B11}"/>
              </a:ext>
            </a:extLst>
          </p:cNvPr>
          <p:cNvSpPr/>
          <p:nvPr/>
        </p:nvSpPr>
        <p:spPr>
          <a:xfrm>
            <a:off x="6157447" y="3193525"/>
            <a:ext cx="1479893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End-of-day STEM career interest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32AAC5-BE3D-3543-A4F0-3C8F33565D17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397296" y="1738470"/>
            <a:ext cx="928538" cy="1455056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9">
            <a:extLst>
              <a:ext uri="{FF2B5EF4-FFF2-40B4-BE49-F238E27FC236}">
                <a16:creationId xmlns:a16="http://schemas.microsoft.com/office/drawing/2014/main" id="{58981E44-7E46-E445-86DA-E7CC8823B0CC}"/>
              </a:ext>
            </a:extLst>
          </p:cNvPr>
          <p:cNvSpPr txBox="1"/>
          <p:nvPr/>
        </p:nvSpPr>
        <p:spPr>
          <a:xfrm>
            <a:off x="2920150" y="2214056"/>
            <a:ext cx="1076709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.24 (.27)***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48175E-1B8A-1940-80BB-7E30AFCBA2CC}"/>
              </a:ext>
            </a:extLst>
          </p:cNvPr>
          <p:cNvCxnSpPr>
            <a:cxnSpLocks/>
          </p:cNvCxnSpPr>
          <p:nvPr/>
        </p:nvCxnSpPr>
        <p:spPr>
          <a:xfrm flipV="1">
            <a:off x="4065781" y="1236989"/>
            <a:ext cx="1120144" cy="15705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9E2422-2B4B-1F49-A2E1-8E8E17756377}"/>
              </a:ext>
            </a:extLst>
          </p:cNvPr>
          <p:cNvCxnSpPr>
            <a:cxnSpLocks/>
          </p:cNvCxnSpPr>
          <p:nvPr/>
        </p:nvCxnSpPr>
        <p:spPr>
          <a:xfrm>
            <a:off x="5925870" y="1738469"/>
            <a:ext cx="874980" cy="1455056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DC6290-D822-A747-83C4-032681757518}"/>
              </a:ext>
            </a:extLst>
          </p:cNvPr>
          <p:cNvCxnSpPr>
            <a:cxnSpLocks/>
          </p:cNvCxnSpPr>
          <p:nvPr/>
        </p:nvCxnSpPr>
        <p:spPr>
          <a:xfrm flipV="1">
            <a:off x="3137243" y="3669114"/>
            <a:ext cx="3020205" cy="25892"/>
          </a:xfrm>
          <a:prstGeom prst="straightConnector1">
            <a:avLst/>
          </a:prstGeom>
          <a:ln w="1270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9">
            <a:extLst>
              <a:ext uri="{FF2B5EF4-FFF2-40B4-BE49-F238E27FC236}">
                <a16:creationId xmlns:a16="http://schemas.microsoft.com/office/drawing/2014/main" id="{4021CC88-30A1-AA48-831B-563C3F999F4E}"/>
              </a:ext>
            </a:extLst>
          </p:cNvPr>
          <p:cNvSpPr txBox="1"/>
          <p:nvPr/>
        </p:nvSpPr>
        <p:spPr>
          <a:xfrm>
            <a:off x="4225217" y="1282782"/>
            <a:ext cx="879764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.49 (.29)*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 Box 51">
            <a:extLst>
              <a:ext uri="{FF2B5EF4-FFF2-40B4-BE49-F238E27FC236}">
                <a16:creationId xmlns:a16="http://schemas.microsoft.com/office/drawing/2014/main" id="{491366A5-3FDA-C54D-9103-D089B2A720EC}"/>
              </a:ext>
            </a:extLst>
          </p:cNvPr>
          <p:cNvSpPr txBox="1"/>
          <p:nvPr/>
        </p:nvSpPr>
        <p:spPr>
          <a:xfrm>
            <a:off x="5339520" y="2129396"/>
            <a:ext cx="1172700" cy="569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.23 (.35)***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 Box 65">
            <a:extLst>
              <a:ext uri="{FF2B5EF4-FFF2-40B4-BE49-F238E27FC236}">
                <a16:creationId xmlns:a16="http://schemas.microsoft.com/office/drawing/2014/main" id="{8678B1E4-E84A-3845-AEA4-F7CFD61C66D5}"/>
              </a:ext>
            </a:extLst>
          </p:cNvPr>
          <p:cNvSpPr txBox="1"/>
          <p:nvPr/>
        </p:nvSpPr>
        <p:spPr>
          <a:xfrm>
            <a:off x="3792332" y="3877984"/>
            <a:ext cx="1932237" cy="31076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Mediated: .04 (.04)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431EA737-C0E0-3344-AB81-CDF72DFA7E36}"/>
              </a:ext>
            </a:extLst>
          </p:cNvPr>
          <p:cNvSpPr txBox="1"/>
          <p:nvPr/>
        </p:nvSpPr>
        <p:spPr>
          <a:xfrm>
            <a:off x="3775523" y="3290797"/>
            <a:ext cx="1932237" cy="37831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Unmediated: .16 (.16)</a:t>
            </a:r>
            <a:r>
              <a:rPr lang="en-US" sz="12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†</a:t>
            </a:r>
            <a:b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F043A-A582-724B-933C-F3CC3F5D7838}"/>
              </a:ext>
            </a:extLst>
          </p:cNvPr>
          <p:cNvSpPr txBox="1"/>
          <p:nvPr/>
        </p:nvSpPr>
        <p:spPr>
          <a:xfrm>
            <a:off x="742950" y="4572000"/>
            <a:ext cx="3780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*controlling for initial STEM communal affordances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90140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9B62-C924-074A-B9FF-BD48900E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2384-0708-BC40-B136-2DBDA1A88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taking into account individual level goals as they intersect with interactions and institutions, we understand patterns of institutional participation</a:t>
            </a:r>
          </a:p>
          <a:p>
            <a:pPr lvl="1"/>
            <a:r>
              <a:rPr lang="en-US" dirty="0"/>
              <a:t>Key to understanding gender disparities in other domains too: political leadership, business contexts</a:t>
            </a:r>
          </a:p>
          <a:p>
            <a:pPr lvl="1"/>
            <a:r>
              <a:rPr lang="en-US" dirty="0"/>
              <a:t>Framing political office as serving community reduces gender gap in “political ambition” (Schneider et al., 2016)</a:t>
            </a:r>
          </a:p>
          <a:p>
            <a:r>
              <a:rPr lang="en-US" dirty="0"/>
              <a:t>By understanding institutional culture, we know how to intervene to shift individual 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49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E85E7-A86E-F14A-B456-54F8FB4E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962E7-0C8B-A345-B2A1-861E7C9A3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26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C844-4FB4-DF49-8232-BD8F7D27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gender as embedded processes can provide resolution to paradoxes of 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4258-ABEA-FC47-B361-222A330D0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5053"/>
            <a:ext cx="7886700" cy="3263504"/>
          </a:xfrm>
        </p:spPr>
        <p:txBody>
          <a:bodyPr/>
          <a:lstStyle/>
          <a:p>
            <a:r>
              <a:rPr lang="en-US" dirty="0"/>
              <a:t>Gender has real impact even if it not biologically essential</a:t>
            </a:r>
          </a:p>
          <a:p>
            <a:r>
              <a:rPr lang="en-US" dirty="0"/>
              <a:t>Gender categories act as organizing forces, lead to expectations, and structure experiences</a:t>
            </a:r>
          </a:p>
          <a:p>
            <a:r>
              <a:rPr lang="en-US" dirty="0"/>
              <a:t>Gender cognitions are the fuel that form these categories &amp; their consequences</a:t>
            </a:r>
          </a:p>
        </p:txBody>
      </p:sp>
    </p:spTree>
    <p:extLst>
      <p:ext uri="{BB962C8B-B14F-4D97-AF65-F5344CB8AC3E}">
        <p14:creationId xmlns:p14="http://schemas.microsoft.com/office/powerpoint/2010/main" val="2939665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79ECD-C4A8-C445-BEA6-8A7085C4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move toward equality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D9523-CC18-4A4B-90E6-D91D2CFBC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Reflect &amp; assess:</a:t>
            </a:r>
          </a:p>
          <a:p>
            <a:pPr lvl="1"/>
            <a:r>
              <a:rPr lang="en-US" dirty="0"/>
              <a:t>Where is gender inequality apparent? What does equality mean in this context?</a:t>
            </a:r>
          </a:p>
          <a:p>
            <a:pPr lvl="1"/>
            <a:r>
              <a:rPr lang="en-US" dirty="0"/>
              <a:t>What institutional, interactional, and individual-level cognitions are relevant?</a:t>
            </a:r>
          </a:p>
          <a:p>
            <a:r>
              <a:rPr lang="en-US" dirty="0"/>
              <a:t>Identify obstacles:</a:t>
            </a:r>
          </a:p>
          <a:p>
            <a:pPr lvl="1"/>
            <a:r>
              <a:rPr lang="en-US" dirty="0"/>
              <a:t>What policies and practices reinforce or impose gender cognitions and experience?</a:t>
            </a:r>
          </a:p>
          <a:p>
            <a:r>
              <a:rPr lang="en-US" dirty="0"/>
              <a:t>Identify opportunities:</a:t>
            </a:r>
          </a:p>
          <a:p>
            <a:pPr lvl="1"/>
            <a:r>
              <a:rPr lang="en-US" dirty="0"/>
              <a:t>What policies and practices can disrupt these categorizations?</a:t>
            </a:r>
          </a:p>
          <a:p>
            <a:pPr lvl="1"/>
            <a:r>
              <a:rPr lang="en-US" dirty="0"/>
              <a:t>What does success look like?</a:t>
            </a:r>
          </a:p>
          <a:p>
            <a:pPr lvl="1"/>
            <a:r>
              <a:rPr lang="en-US" dirty="0"/>
              <a:t>Be prepared for resistance when you make gender trouble</a:t>
            </a:r>
          </a:p>
          <a:p>
            <a:pPr lvl="2"/>
            <a:r>
              <a:rPr lang="en-US" dirty="0"/>
              <a:t>Morgenroth &amp; Ryan (2020)</a:t>
            </a:r>
          </a:p>
        </p:txBody>
      </p:sp>
    </p:spTree>
    <p:extLst>
      <p:ext uri="{BB962C8B-B14F-4D97-AF65-F5344CB8AC3E}">
        <p14:creationId xmlns:p14="http://schemas.microsoft.com/office/powerpoint/2010/main" val="42576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3504369" y="1112854"/>
            <a:ext cx="2605375" cy="2627213"/>
          </a:xfrm>
          <a:prstGeom prst="roundRect">
            <a:avLst>
              <a:gd name="adj" fmla="val 16667"/>
            </a:avLst>
          </a:prstGeom>
          <a:solidFill>
            <a:srgbClr val="82BEE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5900429" y="2032504"/>
            <a:ext cx="2193483" cy="2334911"/>
          </a:xfrm>
          <a:prstGeom prst="roundRect">
            <a:avLst>
              <a:gd name="adj" fmla="val 16667"/>
            </a:avLst>
          </a:prstGeom>
          <a:solidFill>
            <a:srgbClr val="ACEB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577" y="2940273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6318289" y="2361348"/>
            <a:ext cx="1359300" cy="662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individual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7D179A-6A17-B941-B323-3BBB5516F914}"/>
              </a:ext>
            </a:extLst>
          </p:cNvPr>
          <p:cNvGrpSpPr/>
          <p:nvPr/>
        </p:nvGrpSpPr>
        <p:grpSpPr>
          <a:xfrm>
            <a:off x="1409411" y="401767"/>
            <a:ext cx="2462987" cy="2440038"/>
            <a:chOff x="532030" y="506466"/>
            <a:chExt cx="2462987" cy="2440038"/>
          </a:xfrm>
        </p:grpSpPr>
        <p:sp>
          <p:nvSpPr>
            <p:cNvPr id="60" name="Google Shape;60;p14"/>
            <p:cNvSpPr/>
            <p:nvPr/>
          </p:nvSpPr>
          <p:spPr>
            <a:xfrm>
              <a:off x="532030" y="506466"/>
              <a:ext cx="2400287" cy="2440038"/>
            </a:xfrm>
            <a:prstGeom prst="roundRect">
              <a:avLst>
                <a:gd name="adj" fmla="val 16667"/>
              </a:avLst>
            </a:prstGeom>
            <a:solidFill>
              <a:srgbClr val="A3A7C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" name="Google Shape;6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58467" y="957148"/>
              <a:ext cx="1036550" cy="10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7446" y="1549504"/>
              <a:ext cx="834000" cy="8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37181" y="1871274"/>
              <a:ext cx="709801" cy="785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59742" y="1822762"/>
              <a:ext cx="834000" cy="83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4"/>
            <p:cNvSpPr/>
            <p:nvPr/>
          </p:nvSpPr>
          <p:spPr>
            <a:xfrm>
              <a:off x="575355" y="773679"/>
              <a:ext cx="1511366" cy="731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2914" y="249485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00152" y="2001866"/>
            <a:ext cx="963100" cy="9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4090352" y="1301404"/>
            <a:ext cx="1537500" cy="73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interactions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D508F-841A-134C-9AB7-E7DDF6F14AD0}"/>
              </a:ext>
            </a:extLst>
          </p:cNvPr>
          <p:cNvSpPr/>
          <p:nvPr/>
        </p:nvSpPr>
        <p:spPr>
          <a:xfrm>
            <a:off x="3626031" y="3023448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3A0EB-F2B8-7A4B-A32C-7B0F74CBEBEF}"/>
              </a:ext>
            </a:extLst>
          </p:cNvPr>
          <p:cNvSpPr txBox="1"/>
          <p:nvPr/>
        </p:nvSpPr>
        <p:spPr>
          <a:xfrm>
            <a:off x="1204723" y="3023448"/>
            <a:ext cx="2208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Define merit as service experience and vision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Provide monetary &amp; structural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EFB3D5-4EFC-704A-8587-2DAE9F127189}"/>
              </a:ext>
            </a:extLst>
          </p:cNvPr>
          <p:cNvSpPr txBox="1"/>
          <p:nvPr/>
        </p:nvSpPr>
        <p:spPr>
          <a:xfrm>
            <a:off x="3593399" y="3853978"/>
            <a:ext cx="2208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Living learning community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Intro class service 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CD3E58-00E1-334D-A215-0B283828999C}"/>
              </a:ext>
            </a:extLst>
          </p:cNvPr>
          <p:cNvSpPr txBox="1"/>
          <p:nvPr/>
        </p:nvSpPr>
        <p:spPr>
          <a:xfrm>
            <a:off x="5983474" y="4497169"/>
            <a:ext cx="220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Communally-oriented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A2763E1-6304-584A-BEEC-AC2E4143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929" y="231151"/>
            <a:ext cx="4614360" cy="99417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Engineering &amp; Computing Service Scholars</a:t>
            </a:r>
            <a:br>
              <a:rPr lang="en-US" dirty="0"/>
            </a:br>
            <a:r>
              <a:rPr lang="en-US" sz="2400" dirty="0"/>
              <a:t>Miami University</a:t>
            </a:r>
          </a:p>
        </p:txBody>
      </p:sp>
    </p:spTree>
    <p:extLst>
      <p:ext uri="{BB962C8B-B14F-4D97-AF65-F5344CB8AC3E}">
        <p14:creationId xmlns:p14="http://schemas.microsoft.com/office/powerpoint/2010/main" val="32174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73" grpId="0" animBg="1"/>
      <p:bldP spid="8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1B19-26A9-D145-AF9E-F7864EC9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26" y="273844"/>
            <a:ext cx="7886700" cy="994172"/>
          </a:xfrm>
        </p:spPr>
        <p:txBody>
          <a:bodyPr/>
          <a:lstStyle/>
          <a:p>
            <a:r>
              <a:rPr lang="en-US" dirty="0"/>
              <a:t>What is it to be embedded?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74329-67D8-7C43-BC13-A4B7DE84B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071" r="9863" b="6681"/>
          <a:stretch/>
        </p:blipFill>
        <p:spPr>
          <a:xfrm>
            <a:off x="385888" y="1574582"/>
            <a:ext cx="4043488" cy="28462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66E9-BEBF-3A43-A1EA-CCB524DDAA59}"/>
              </a:ext>
            </a:extLst>
          </p:cNvPr>
          <p:cNvSpPr txBox="1"/>
          <p:nvPr/>
        </p:nvSpPr>
        <p:spPr>
          <a:xfrm>
            <a:off x="385888" y="4529330"/>
            <a:ext cx="448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by unknown author,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5F097C-A6CC-9344-B10F-4AC58F45A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560" t="-6506" r="5000" b="6506"/>
          <a:stretch/>
        </p:blipFill>
        <p:spPr>
          <a:xfrm>
            <a:off x="4871912" y="1376511"/>
            <a:ext cx="4043488" cy="30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05006" y="338983"/>
            <a:ext cx="2143125" cy="600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Thanks to….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468036" y="1007802"/>
            <a:ext cx="4029368" cy="1563948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Aimee Belanger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Tessa Benson-Greenwald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Bo Brinkman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Elizabeth Brown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Emily Clark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Heather Claypool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Melissa Fuesting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Mansi Joshi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Mary Murphy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Mia Steinberg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Erica Weisgram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/>
              <a:t>Andrew White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half" idx="2"/>
          </p:nvPr>
        </p:nvSpPr>
        <p:spPr>
          <a:xfrm>
            <a:off x="3011504" y="3049767"/>
            <a:ext cx="1485900" cy="19227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Brianne Safer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Marie Yamada-</a:t>
            </a:r>
            <a:r>
              <a:rPr lang="en-US" sz="1050" dirty="0" err="1"/>
              <a:t>Killilea</a:t>
            </a: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Maggie Winstel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Annie Bryan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Hayden Cook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Grace </a:t>
            </a:r>
            <a:r>
              <a:rPr lang="en-US" sz="1050" dirty="0" err="1"/>
              <a:t>Campe</a:t>
            </a: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 err="1"/>
              <a:t>Tejumola</a:t>
            </a:r>
            <a:r>
              <a:rPr lang="en-US" sz="1050" dirty="0"/>
              <a:t> </a:t>
            </a:r>
            <a:r>
              <a:rPr lang="en-US" sz="1050" dirty="0" err="1"/>
              <a:t>Ogungbadero</a:t>
            </a: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Ruby Smith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3083" y="121022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dirty="0"/>
              <a:t>National Science Foundation</a:t>
            </a:r>
          </a:p>
          <a:p>
            <a:pPr eaLnBrk="1" hangingPunct="1"/>
            <a:r>
              <a:rPr lang="en-US" sz="1200" dirty="0"/>
              <a:t>Gender in Science and Engineering </a:t>
            </a:r>
          </a:p>
          <a:p>
            <a:pPr eaLnBrk="1" hangingPunct="1"/>
            <a:r>
              <a:rPr lang="en-US" sz="1200" dirty="0"/>
              <a:t>NSF-GSE/RES 0827606</a:t>
            </a:r>
          </a:p>
          <a:p>
            <a:r>
              <a:rPr lang="en-US" sz="1200" dirty="0"/>
              <a:t>NSF-GSE/RES </a:t>
            </a:r>
            <a:r>
              <a:rPr lang="en-US" sz="1200" dirty="0">
                <a:ea typeface="Calibri"/>
                <a:cs typeface="Times New Roman"/>
              </a:rPr>
              <a:t>1232364</a:t>
            </a:r>
          </a:p>
          <a:p>
            <a:r>
              <a:rPr lang="en-US" sz="1200" dirty="0"/>
              <a:t>NSF S-STEM 1355513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68036" y="2940531"/>
            <a:ext cx="1796041" cy="1543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Sharon Luu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Alyssa Purvis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Melissa Rosensteel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Julie Carter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Yun Lu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Brian Wilkey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Jason Ream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Megan Considine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Shannon Rosenberg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JaNae Edwards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Scarlett O’Hara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734185" y="3017147"/>
            <a:ext cx="1627892" cy="1922738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Grace </a:t>
            </a:r>
            <a:r>
              <a:rPr lang="en-US" sz="1050" dirty="0" err="1"/>
              <a:t>Hamelberg</a:t>
            </a: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Elizabeth Ryerson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Emily Wolf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Kristin </a:t>
            </a:r>
            <a:r>
              <a:rPr lang="en-US" sz="1050" dirty="0" err="1"/>
              <a:t>Wiechart</a:t>
            </a: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Lauren Morgan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Steve Bower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Jarrod Kelly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Nicki Gardner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Nichole Edwards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Amber Brown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Sam Farina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Chrissy Graham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Caroline McClellan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A1272-397C-8E4B-ABCD-1AE558671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8" b="14634"/>
          <a:stretch/>
        </p:blipFill>
        <p:spPr>
          <a:xfrm>
            <a:off x="4853618" y="2571915"/>
            <a:ext cx="4029369" cy="1922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8C75C-0BFD-3749-AB86-28441AE03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461" y="170995"/>
            <a:ext cx="1627892" cy="21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34B1-0249-284E-ACA0-9AC3EB1B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Categorization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71400-98EE-6C4E-9E22-2B03E43A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07" y="1239589"/>
            <a:ext cx="7886700" cy="3263504"/>
          </a:xfrm>
        </p:spPr>
        <p:txBody>
          <a:bodyPr/>
          <a:lstStyle/>
          <a:p>
            <a:r>
              <a:rPr lang="en-US" dirty="0"/>
              <a:t>Simplify continuous behavior into categories</a:t>
            </a:r>
          </a:p>
          <a:p>
            <a:pPr lvl="1"/>
            <a:r>
              <a:rPr lang="en-US" dirty="0"/>
              <a:t>Carothers &amp; Reis, 2013</a:t>
            </a:r>
          </a:p>
          <a:p>
            <a:r>
              <a:rPr lang="en-US" dirty="0"/>
              <a:t>Binary amplifies difference</a:t>
            </a:r>
          </a:p>
          <a:p>
            <a:pPr lvl="1"/>
            <a:r>
              <a:rPr lang="en-US" dirty="0"/>
              <a:t>Most psychological gender differences small to moderate in size (Hyde, 2005) </a:t>
            </a:r>
            <a:endParaRPr lang="en-US" sz="1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Binary gender categorization can overshadow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/>
              <a:t>    intersections with other identities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6D93-D86B-974C-B177-468FA10B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02" y="2677883"/>
            <a:ext cx="2465617" cy="2465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E6C3B-2E8C-3B4C-824B-DDD085AB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3863404"/>
            <a:ext cx="3696937" cy="1232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D6C1E-B922-694C-A63D-67134D2B7295}"/>
              </a:ext>
            </a:extLst>
          </p:cNvPr>
          <p:cNvSpPr txBox="1"/>
          <p:nvPr/>
        </p:nvSpPr>
        <p:spPr>
          <a:xfrm>
            <a:off x="80880" y="4503093"/>
            <a:ext cx="275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Images from </a:t>
            </a:r>
            <a:r>
              <a:rPr lang="en-US" sz="1200" i="1" dirty="0"/>
              <a:t>Every Breath We Take,</a:t>
            </a:r>
          </a:p>
          <a:p>
            <a:r>
              <a:rPr lang="en-US" sz="1200" i="1" dirty="0"/>
              <a:t> </a:t>
            </a:r>
            <a:r>
              <a:rPr lang="en-US" sz="1200" dirty="0"/>
              <a:t>Jess Dugan</a:t>
            </a:r>
          </a:p>
        </p:txBody>
      </p:sp>
    </p:spTree>
    <p:extLst>
      <p:ext uri="{BB962C8B-B14F-4D97-AF65-F5344CB8AC3E}">
        <p14:creationId xmlns:p14="http://schemas.microsoft.com/office/powerpoint/2010/main" val="79095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FBCD31-20C1-4C4A-A879-36E18FD0942F}"/>
              </a:ext>
            </a:extLst>
          </p:cNvPr>
          <p:cNvGrpSpPr/>
          <p:nvPr/>
        </p:nvGrpSpPr>
        <p:grpSpPr>
          <a:xfrm>
            <a:off x="5723462" y="1476255"/>
            <a:ext cx="2921700" cy="3043496"/>
            <a:chOff x="5723462" y="1476255"/>
            <a:chExt cx="2921700" cy="3043496"/>
          </a:xfrm>
        </p:grpSpPr>
        <p:sp>
          <p:nvSpPr>
            <p:cNvPr id="62" name="Google Shape;62;p14"/>
            <p:cNvSpPr/>
            <p:nvPr/>
          </p:nvSpPr>
          <p:spPr>
            <a:xfrm>
              <a:off x="5723462" y="1476255"/>
              <a:ext cx="2921700" cy="3043496"/>
            </a:xfrm>
            <a:prstGeom prst="roundRect">
              <a:avLst>
                <a:gd name="adj" fmla="val 16667"/>
              </a:avLst>
            </a:prstGeom>
            <a:solidFill>
              <a:srgbClr val="ACEBE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3" name="Google Shape;63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72362" y="2866830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14"/>
            <p:cNvSpPr/>
            <p:nvPr/>
          </p:nvSpPr>
          <p:spPr>
            <a:xfrm>
              <a:off x="6502312" y="1787730"/>
              <a:ext cx="1359300" cy="662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 individual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9074A-B638-EE4F-A211-8689D2499EAB}"/>
              </a:ext>
            </a:extLst>
          </p:cNvPr>
          <p:cNvGrpSpPr/>
          <p:nvPr/>
        </p:nvGrpSpPr>
        <p:grpSpPr>
          <a:xfrm>
            <a:off x="376337" y="89830"/>
            <a:ext cx="2921700" cy="3178800"/>
            <a:chOff x="376337" y="89830"/>
            <a:chExt cx="2921700" cy="3178800"/>
          </a:xfrm>
        </p:grpSpPr>
        <p:sp>
          <p:nvSpPr>
            <p:cNvPr id="60" name="Google Shape;60;p14"/>
            <p:cNvSpPr/>
            <p:nvPr/>
          </p:nvSpPr>
          <p:spPr>
            <a:xfrm>
              <a:off x="376337" y="89830"/>
              <a:ext cx="2921700" cy="3178800"/>
            </a:xfrm>
            <a:prstGeom prst="roundRect">
              <a:avLst>
                <a:gd name="adj" fmla="val 16667"/>
              </a:avLst>
            </a:prstGeom>
            <a:solidFill>
              <a:srgbClr val="A3A7C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65" name="Google Shape;6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59762" y="439705"/>
              <a:ext cx="1036550" cy="10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6712" y="1052830"/>
              <a:ext cx="834000" cy="8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61562" y="1931555"/>
              <a:ext cx="1036550" cy="10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59750" y="2032830"/>
              <a:ext cx="834000" cy="8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59837" y="1262230"/>
              <a:ext cx="834000" cy="83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4"/>
            <p:cNvSpPr/>
            <p:nvPr/>
          </p:nvSpPr>
          <p:spPr>
            <a:xfrm>
              <a:off x="515987" y="277005"/>
              <a:ext cx="1470000" cy="731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430D36-F103-EC42-8369-80D2D161E053}"/>
              </a:ext>
            </a:extLst>
          </p:cNvPr>
          <p:cNvGrpSpPr/>
          <p:nvPr/>
        </p:nvGrpSpPr>
        <p:grpSpPr>
          <a:xfrm>
            <a:off x="3168450" y="771926"/>
            <a:ext cx="2807100" cy="3178800"/>
            <a:chOff x="3168450" y="771926"/>
            <a:chExt cx="2807100" cy="3178800"/>
          </a:xfrm>
        </p:grpSpPr>
        <p:sp>
          <p:nvSpPr>
            <p:cNvPr id="61" name="Google Shape;61;p14"/>
            <p:cNvSpPr/>
            <p:nvPr/>
          </p:nvSpPr>
          <p:spPr>
            <a:xfrm>
              <a:off x="3168450" y="771926"/>
              <a:ext cx="2807100" cy="3178800"/>
            </a:xfrm>
            <a:prstGeom prst="roundRect">
              <a:avLst>
                <a:gd name="adj" fmla="val 16667"/>
              </a:avLst>
            </a:prstGeom>
            <a:solidFill>
              <a:srgbClr val="82BEE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" name="Google Shape;71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11962" y="2717043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72000" y="1968280"/>
              <a:ext cx="963100" cy="96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4"/>
            <p:cNvSpPr/>
            <p:nvPr/>
          </p:nvSpPr>
          <p:spPr>
            <a:xfrm>
              <a:off x="3863837" y="998493"/>
              <a:ext cx="1537500" cy="731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interactions 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4"/>
          <p:cNvSpPr txBox="1"/>
          <p:nvPr/>
        </p:nvSpPr>
        <p:spPr>
          <a:xfrm>
            <a:off x="515987" y="3268630"/>
            <a:ext cx="25077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are societal institutions organized around gender? What roles do women and men occupy?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298037" y="3969756"/>
            <a:ext cx="2367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do dyadic or group interactions create gender?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723462" y="4519751"/>
            <a:ext cx="3192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is gender encoded in the self?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D508F-841A-134C-9AB7-E7DDF6F14AD0}"/>
              </a:ext>
            </a:extLst>
          </p:cNvPr>
          <p:cNvSpPr/>
          <p:nvPr/>
        </p:nvSpPr>
        <p:spPr>
          <a:xfrm>
            <a:off x="4399057" y="229594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622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CB0B-153E-A24E-B771-3D64356A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binary categories embedded?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FC2D-E2E4-F746-96E7-30BAF2192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  <a:p>
            <a:endParaRPr lang="en-US" dirty="0"/>
          </a:p>
          <a:p>
            <a:r>
              <a:rPr lang="en-US" dirty="0"/>
              <a:t>Expectations</a:t>
            </a:r>
          </a:p>
          <a:p>
            <a:endParaRPr lang="en-US" dirty="0"/>
          </a:p>
          <a:p>
            <a:r>
              <a:rPr lang="en-US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1122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432100" y="211750"/>
            <a:ext cx="2921700" cy="3178800"/>
          </a:xfrm>
          <a:prstGeom prst="roundRect">
            <a:avLst>
              <a:gd name="adj" fmla="val 16667"/>
            </a:avLst>
          </a:prstGeom>
          <a:solidFill>
            <a:srgbClr val="A3A7C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225850" y="982350"/>
            <a:ext cx="2807100" cy="3178800"/>
          </a:xfrm>
          <a:prstGeom prst="roundRect">
            <a:avLst>
              <a:gd name="adj" fmla="val 16667"/>
            </a:avLst>
          </a:prstGeom>
          <a:solidFill>
            <a:srgbClr val="82BEE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5779225" y="1598175"/>
            <a:ext cx="2921700" cy="2828875"/>
          </a:xfrm>
          <a:prstGeom prst="roundRect">
            <a:avLst>
              <a:gd name="adj" fmla="val 16667"/>
            </a:avLst>
          </a:prstGeom>
          <a:solidFill>
            <a:srgbClr val="ACEB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750" y="2941950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6558075" y="1909650"/>
            <a:ext cx="1359300" cy="662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individual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5525" y="561625"/>
            <a:ext cx="1036550" cy="10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475" y="1174750"/>
            <a:ext cx="834000" cy="8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325" y="2053475"/>
            <a:ext cx="1036550" cy="10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5513" y="2154750"/>
            <a:ext cx="834000" cy="8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5600" y="1384150"/>
            <a:ext cx="834000" cy="8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571750" y="398925"/>
            <a:ext cx="1470000" cy="73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institutions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67725" y="2838963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7763" y="2090200"/>
            <a:ext cx="963100" cy="9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3919600" y="1120413"/>
            <a:ext cx="1537500" cy="73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interactions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571750" y="3390550"/>
            <a:ext cx="25077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are societal institutions organized around gender? What roles do women and men occupy?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353800" y="4058163"/>
            <a:ext cx="2367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do dyadic or group interactions create gender?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830750" y="4410375"/>
            <a:ext cx="3192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 is gender encoded in the self?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D508F-841A-134C-9AB7-E7DDF6F14AD0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cxnSp>
        <p:nvCxnSpPr>
          <p:cNvPr id="20" name="Google Shape;98;p15">
            <a:extLst>
              <a:ext uri="{FF2B5EF4-FFF2-40B4-BE49-F238E27FC236}">
                <a16:creationId xmlns:a16="http://schemas.microsoft.com/office/drawing/2014/main" id="{56419AE4-F352-374C-ABC8-A3C9268C6244}"/>
              </a:ext>
            </a:extLst>
          </p:cNvPr>
          <p:cNvCxnSpPr/>
          <p:nvPr/>
        </p:nvCxnSpPr>
        <p:spPr>
          <a:xfrm>
            <a:off x="3353875" y="449175"/>
            <a:ext cx="3886200" cy="11490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21" name="Google Shape;99;p15">
            <a:extLst>
              <a:ext uri="{FF2B5EF4-FFF2-40B4-BE49-F238E27FC236}">
                <a16:creationId xmlns:a16="http://schemas.microsoft.com/office/drawing/2014/main" id="{A6932E56-D12E-5A40-9B95-251FFF5B462D}"/>
              </a:ext>
            </a:extLst>
          </p:cNvPr>
          <p:cNvCxnSpPr/>
          <p:nvPr/>
        </p:nvCxnSpPr>
        <p:spPr>
          <a:xfrm flipH="1">
            <a:off x="4629400" y="428250"/>
            <a:ext cx="11700" cy="554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603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6"/>
          <p:cNvGrpSpPr/>
          <p:nvPr/>
        </p:nvGrpSpPr>
        <p:grpSpPr>
          <a:xfrm>
            <a:off x="6199533" y="1322273"/>
            <a:ext cx="2159058" cy="2661103"/>
            <a:chOff x="5782600" y="2164250"/>
            <a:chExt cx="2360400" cy="2779800"/>
          </a:xfrm>
          <a:solidFill>
            <a:srgbClr val="ACEBEE"/>
          </a:solidFill>
        </p:grpSpPr>
        <p:sp>
          <p:nvSpPr>
            <p:cNvPr id="104" name="Google Shape;104;p16"/>
            <p:cNvSpPr/>
            <p:nvPr/>
          </p:nvSpPr>
          <p:spPr>
            <a:xfrm>
              <a:off x="5782600" y="2164250"/>
              <a:ext cx="2360400" cy="27798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207856" y="2440028"/>
              <a:ext cx="1433100" cy="662100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 individual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73876" y="2948099"/>
              <a:ext cx="592660" cy="59265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11" name="Google Shape;111;p16"/>
          <p:cNvGrpSpPr/>
          <p:nvPr/>
        </p:nvGrpSpPr>
        <p:grpSpPr>
          <a:xfrm>
            <a:off x="3709408" y="545599"/>
            <a:ext cx="2174329" cy="1879531"/>
            <a:chOff x="3111167" y="1203142"/>
            <a:chExt cx="2921700" cy="2729100"/>
          </a:xfrm>
          <a:solidFill>
            <a:srgbClr val="00ACFF">
              <a:alpha val="0"/>
            </a:srgbClr>
          </a:solidFill>
        </p:grpSpPr>
        <p:sp>
          <p:nvSpPr>
            <p:cNvPr id="112" name="Google Shape;112;p16"/>
            <p:cNvSpPr/>
            <p:nvPr/>
          </p:nvSpPr>
          <p:spPr>
            <a:xfrm>
              <a:off x="3111167" y="1203142"/>
              <a:ext cx="2921700" cy="2729100"/>
            </a:xfrm>
            <a:prstGeom prst="roundRect">
              <a:avLst>
                <a:gd name="adj" fmla="val 16667"/>
              </a:avLst>
            </a:prstGeom>
            <a:solidFill>
              <a:srgbClr val="56A4E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" name="Google Shape;11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2835" y="2560215"/>
              <a:ext cx="828324" cy="82832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14" name="Google Shape;114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58312" y="2362151"/>
              <a:ext cx="828339" cy="65435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5" name="Google Shape;115;p16"/>
            <p:cNvSpPr/>
            <p:nvPr/>
          </p:nvSpPr>
          <p:spPr>
            <a:xfrm>
              <a:off x="3458433" y="1631057"/>
              <a:ext cx="2052735" cy="73110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interactions 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200" y="3554300"/>
            <a:ext cx="1533125" cy="153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5604325" y="3002225"/>
            <a:ext cx="3233400" cy="1735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Self-related cognitions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self-concept,</a:t>
            </a:r>
            <a:endParaRPr sz="12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gender identity</a:t>
            </a:r>
            <a:endParaRPr sz="12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i="1">
                <a:solidFill>
                  <a:schemeClr val="dk1"/>
                </a:solidFill>
              </a:rPr>
              <a:t>Implicit &amp; explicit knowledge about what is expected and appropriate for the self</a:t>
            </a:r>
            <a:endParaRPr sz="1200" i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DE41FD-BF38-3843-9AC5-4C8F2CC68664}"/>
              </a:ext>
            </a:extLst>
          </p:cNvPr>
          <p:cNvGrpSpPr/>
          <p:nvPr/>
        </p:nvGrpSpPr>
        <p:grpSpPr>
          <a:xfrm>
            <a:off x="975600" y="1599875"/>
            <a:ext cx="3233400" cy="3036750"/>
            <a:chOff x="975600" y="1599875"/>
            <a:chExt cx="3233400" cy="30367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C490800-4125-7249-AFFD-FFE8A43919D2}"/>
                </a:ext>
              </a:extLst>
            </p:cNvPr>
            <p:cNvGrpSpPr/>
            <p:nvPr/>
          </p:nvGrpSpPr>
          <p:grpSpPr>
            <a:xfrm>
              <a:off x="975600" y="1599875"/>
              <a:ext cx="2403300" cy="2661000"/>
              <a:chOff x="975600" y="1599875"/>
              <a:chExt cx="2403300" cy="2661000"/>
            </a:xfrm>
          </p:grpSpPr>
          <p:sp>
            <p:nvSpPr>
              <p:cNvPr id="107" name="Google Shape;107;p16"/>
              <p:cNvSpPr/>
              <p:nvPr/>
            </p:nvSpPr>
            <p:spPr>
              <a:xfrm>
                <a:off x="975600" y="1599875"/>
                <a:ext cx="2403300" cy="2661000"/>
              </a:xfrm>
              <a:prstGeom prst="roundRect">
                <a:avLst>
                  <a:gd name="adj" fmla="val 16667"/>
                </a:avLst>
              </a:prstGeom>
              <a:solidFill>
                <a:srgbClr val="A3A7C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8" name="Google Shape;108;p1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643424" y="1969735"/>
                <a:ext cx="548775" cy="567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" name="Google Shape;109;p1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094634" y="2480713"/>
                <a:ext cx="548779" cy="5673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Google Shape;110;p16"/>
              <p:cNvSpPr/>
              <p:nvPr/>
            </p:nvSpPr>
            <p:spPr>
              <a:xfrm>
                <a:off x="1177625" y="1741425"/>
                <a:ext cx="1465800" cy="6837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latin typeface="Calibri"/>
                    <a:ea typeface="Calibri"/>
                    <a:cs typeface="Calibri"/>
                    <a:sym typeface="Calibri"/>
                  </a:rPr>
                  <a:t>institutions</a:t>
                </a:r>
                <a:endParaRPr sz="20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16"/>
            <p:cNvSpPr/>
            <p:nvPr/>
          </p:nvSpPr>
          <p:spPr>
            <a:xfrm>
              <a:off x="975600" y="3103625"/>
              <a:ext cx="3233400" cy="1533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/>
                <a:t>Role-related cognitions</a:t>
              </a:r>
              <a:endParaRPr sz="12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/>
                <a:t>roles, norms</a:t>
              </a:r>
              <a:endParaRPr sz="1200" i="1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chemeClr val="dk1"/>
                  </a:solidFill>
                </a:rPr>
                <a:t>Implicit &amp; explicit knowledge about what is expected and appropriate about this position</a:t>
              </a:r>
              <a:endParaRPr i="1" dirty="0"/>
            </a:p>
          </p:txBody>
        </p:sp>
      </p:grpSp>
      <p:sp>
        <p:nvSpPr>
          <p:cNvPr id="119" name="Google Shape;119;p16"/>
          <p:cNvSpPr/>
          <p:nvPr/>
        </p:nvSpPr>
        <p:spPr>
          <a:xfrm>
            <a:off x="3378962" y="1969713"/>
            <a:ext cx="2835300" cy="1533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Other-related cognitions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stereotypes, attitudes</a:t>
            </a:r>
            <a:endParaRPr sz="12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i="1" dirty="0">
                <a:solidFill>
                  <a:schemeClr val="dk1"/>
                </a:solidFill>
              </a:rPr>
              <a:t>Implicit &amp; explicit knowledge about what is expected and appropriate for others</a:t>
            </a:r>
            <a:endParaRPr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5596269" y="1253694"/>
            <a:ext cx="2174329" cy="1879531"/>
            <a:chOff x="3111167" y="1203142"/>
            <a:chExt cx="2921700" cy="2729100"/>
          </a:xfrm>
          <a:solidFill>
            <a:srgbClr val="00ACFF">
              <a:alpha val="0"/>
            </a:srgbClr>
          </a:solidFill>
        </p:grpSpPr>
        <p:sp>
          <p:nvSpPr>
            <p:cNvPr id="112" name="Google Shape;112;p16"/>
            <p:cNvSpPr/>
            <p:nvPr/>
          </p:nvSpPr>
          <p:spPr>
            <a:xfrm>
              <a:off x="3111167" y="1203142"/>
              <a:ext cx="2921700" cy="2729100"/>
            </a:xfrm>
            <a:prstGeom prst="roundRect">
              <a:avLst>
                <a:gd name="adj" fmla="val 16667"/>
              </a:avLst>
            </a:prstGeom>
            <a:solidFill>
              <a:srgbClr val="56A4E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" name="Google Shape;11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32835" y="2560215"/>
              <a:ext cx="828324" cy="82832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14" name="Google Shape;11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8312" y="2362151"/>
              <a:ext cx="828339" cy="65435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5" name="Google Shape;115;p16"/>
            <p:cNvSpPr/>
            <p:nvPr/>
          </p:nvSpPr>
          <p:spPr>
            <a:xfrm>
              <a:off x="3458433" y="1631057"/>
              <a:ext cx="2052735" cy="73110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interactions 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0599" y="3067718"/>
            <a:ext cx="1533125" cy="1533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490800-4125-7249-AFFD-FFE8A43919D2}"/>
              </a:ext>
            </a:extLst>
          </p:cNvPr>
          <p:cNvGrpSpPr/>
          <p:nvPr/>
        </p:nvGrpSpPr>
        <p:grpSpPr>
          <a:xfrm>
            <a:off x="3452524" y="2269504"/>
            <a:ext cx="2403300" cy="1727442"/>
            <a:chOff x="1048454" y="1480215"/>
            <a:chExt cx="2403300" cy="1727442"/>
          </a:xfrm>
        </p:grpSpPr>
        <p:sp>
          <p:nvSpPr>
            <p:cNvPr id="107" name="Google Shape;107;p16"/>
            <p:cNvSpPr/>
            <p:nvPr/>
          </p:nvSpPr>
          <p:spPr>
            <a:xfrm>
              <a:off x="1048454" y="1480215"/>
              <a:ext cx="2403300" cy="1727442"/>
            </a:xfrm>
            <a:prstGeom prst="roundRect">
              <a:avLst>
                <a:gd name="adj" fmla="val 16667"/>
              </a:avLst>
            </a:prstGeom>
            <a:solidFill>
              <a:srgbClr val="A3A7C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8" name="Google Shape;108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43424" y="1969735"/>
              <a:ext cx="548775" cy="567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94634" y="2480713"/>
              <a:ext cx="548779" cy="56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16"/>
            <p:cNvSpPr/>
            <p:nvPr/>
          </p:nvSpPr>
          <p:spPr>
            <a:xfrm>
              <a:off x="1177625" y="1741425"/>
              <a:ext cx="1465800" cy="683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6"/>
          <p:cNvGrpSpPr/>
          <p:nvPr/>
        </p:nvGrpSpPr>
        <p:grpSpPr>
          <a:xfrm>
            <a:off x="7042999" y="2379598"/>
            <a:ext cx="2159058" cy="1533125"/>
            <a:chOff x="5782600" y="2164250"/>
            <a:chExt cx="2360400" cy="1601509"/>
          </a:xfrm>
          <a:solidFill>
            <a:srgbClr val="ACEBEE"/>
          </a:solidFill>
        </p:grpSpPr>
        <p:sp>
          <p:nvSpPr>
            <p:cNvPr id="104" name="Google Shape;104;p16"/>
            <p:cNvSpPr/>
            <p:nvPr/>
          </p:nvSpPr>
          <p:spPr>
            <a:xfrm>
              <a:off x="5782600" y="2164250"/>
              <a:ext cx="2360400" cy="1601509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207856" y="2440028"/>
              <a:ext cx="1433100" cy="662100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Calibri"/>
                  <a:ea typeface="Calibri"/>
                  <a:cs typeface="Calibri"/>
                  <a:sym typeface="Calibri"/>
                </a:rPr>
                <a:t> individual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73876" y="2948099"/>
              <a:ext cx="592660" cy="59265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5BBF63D-2425-F24C-89F7-F5EA0E91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05" y="259522"/>
            <a:ext cx="7886700" cy="994172"/>
          </a:xfrm>
        </p:spPr>
        <p:txBody>
          <a:bodyPr/>
          <a:lstStyle/>
          <a:p>
            <a:r>
              <a:rPr lang="en-US" dirty="0"/>
              <a:t>Content of gender cognitions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47BBA7-508F-244E-A82A-F3844FF346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1245" y="1424405"/>
            <a:ext cx="2862473" cy="1016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Expectations and experiences associate </a:t>
            </a:r>
          </a:p>
          <a:p>
            <a:pPr lvl="1"/>
            <a:r>
              <a:rPr lang="en-US" dirty="0"/>
              <a:t>Women &amp; female gender role with communality</a:t>
            </a:r>
          </a:p>
          <a:p>
            <a:pPr lvl="1"/>
            <a:r>
              <a:rPr lang="en-US" dirty="0"/>
              <a:t>Men &amp; male gender role with agency</a:t>
            </a:r>
          </a:p>
        </p:txBody>
      </p:sp>
    </p:spTree>
    <p:extLst>
      <p:ext uri="{BB962C8B-B14F-4D97-AF65-F5344CB8AC3E}">
        <p14:creationId xmlns:p14="http://schemas.microsoft.com/office/powerpoint/2010/main" val="2427709075"/>
      </p:ext>
    </p:extLst>
  </p:cSld>
  <p:clrMapOvr>
    <a:masterClrMapping/>
  </p:clrMapOvr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Origin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rigin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F0C8096-1AC6-1B4C-B7BF-F4EAB6DD4066}">
  <we:reference id="wa104178141" version="4.3.3.0" store="en-US" storeType="OMEX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1395</TotalTime>
  <Words>1986</Words>
  <Application>Microsoft Macintosh PowerPoint</Application>
  <PresentationFormat>On-screen Show (16:9)</PresentationFormat>
  <Paragraphs>377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Albertus Medium</vt:lpstr>
      <vt:lpstr>Arial</vt:lpstr>
      <vt:lpstr>Calibri</vt:lpstr>
      <vt:lpstr>Calibri Light</vt:lpstr>
      <vt:lpstr>Times New Roman</vt:lpstr>
      <vt:lpstr>Wingdings</vt:lpstr>
      <vt:lpstr>Wingdings 3</vt:lpstr>
      <vt:lpstr>Office Theme</vt:lpstr>
      <vt:lpstr>Gender as Embedded in Societal Structure, Social Context, &amp; the Self:  Opportunities and Obstacles </vt:lpstr>
      <vt:lpstr>PowerPoint Presentation</vt:lpstr>
      <vt:lpstr>Key points</vt:lpstr>
      <vt:lpstr>Categorization is powerful</vt:lpstr>
      <vt:lpstr>PowerPoint Presentation</vt:lpstr>
      <vt:lpstr>How are binary categories embedded?</vt:lpstr>
      <vt:lpstr>PowerPoint Presentation</vt:lpstr>
      <vt:lpstr>PowerPoint Presentation</vt:lpstr>
      <vt:lpstr>Content of gender cognitions</vt:lpstr>
      <vt:lpstr>I. Institutions</vt:lpstr>
      <vt:lpstr>Social Role Theory</vt:lpstr>
      <vt:lpstr>Example of care roles  communality</vt:lpstr>
      <vt:lpstr>Who we see in a role matters</vt:lpstr>
      <vt:lpstr>Influences on role selection</vt:lpstr>
      <vt:lpstr>PowerPoint Presentation</vt:lpstr>
      <vt:lpstr>PowerPoint Presentation</vt:lpstr>
      <vt:lpstr>Examples of expectancies  behavior</vt:lpstr>
      <vt:lpstr>PowerPoint Presentation</vt:lpstr>
      <vt:lpstr>PowerPoint Presentation</vt:lpstr>
      <vt:lpstr>Considering a problem from an embedded perspective: Gender disparities  in STEM engagement</vt:lpstr>
      <vt:lpstr>The problem</vt:lpstr>
      <vt:lpstr>PowerPoint Presentation</vt:lpstr>
      <vt:lpstr>PowerPoint Presentation</vt:lpstr>
      <vt:lpstr>PowerPoint Presentation</vt:lpstr>
      <vt:lpstr>Gender differences &amp; similarities in goals</vt:lpstr>
      <vt:lpstr>Beliefs about the role: STEM careers believed to impede communal goals</vt:lpstr>
      <vt:lpstr>Individual differences in communal goal endorsement </vt:lpstr>
      <vt:lpstr>Interactions &amp; specific contexts</vt:lpstr>
      <vt:lpstr>Communality in context: Field study at Women &amp; Science Day</vt:lpstr>
      <vt:lpstr>PowerPoint Presentation</vt:lpstr>
      <vt:lpstr>PowerPoint Presentation</vt:lpstr>
      <vt:lpstr>Implications</vt:lpstr>
      <vt:lpstr>What now?</vt:lpstr>
      <vt:lpstr>Understanding gender as embedded processes can provide resolution to paradoxes of gender</vt:lpstr>
      <vt:lpstr>To move toward equality</vt:lpstr>
      <vt:lpstr>Engineering &amp; Computing Service Scholars Miami University</vt:lpstr>
      <vt:lpstr>What is it to be embedded? </vt:lpstr>
      <vt:lpstr>Thanks to….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Diekman, Amanda Blythe</cp:lastModifiedBy>
  <cp:revision>67</cp:revision>
  <cp:lastPrinted>2020-07-06T14:49:46Z</cp:lastPrinted>
  <dcterms:modified xsi:type="dcterms:W3CDTF">2020-07-20T14:16:53Z</dcterms:modified>
</cp:coreProperties>
</file>